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13716000" cx="24387175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Roboto Condensed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jzM+UNmbyIrJIz+kBvP+H+1b4s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Condensed-bold.fntdata"/><Relationship Id="rId25" Type="http://schemas.openxmlformats.org/officeDocument/2006/relationships/font" Target="fonts/RobotoCondensed-regular.fntdata"/><Relationship Id="rId28" Type="http://schemas.openxmlformats.org/officeDocument/2006/relationships/font" Target="fonts/RobotoCondensed-boldItalic.fntdata"/><Relationship Id="rId27" Type="http://schemas.openxmlformats.org/officeDocument/2006/relationships/font" Target="fonts/RobotoCondense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179b56e0d7_1_253:notes"/>
          <p:cNvSpPr/>
          <p:nvPr>
            <p:ph idx="2" type="sldImg"/>
          </p:nvPr>
        </p:nvSpPr>
        <p:spPr>
          <a:xfrm>
            <a:off x="380791" y="685800"/>
            <a:ext cx="6097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179b56e0d7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179b56e0d7_1_625:notes"/>
          <p:cNvSpPr/>
          <p:nvPr>
            <p:ph idx="2" type="sldImg"/>
          </p:nvPr>
        </p:nvSpPr>
        <p:spPr>
          <a:xfrm>
            <a:off x="380791" y="685800"/>
            <a:ext cx="6097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179b56e0d7_1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179b56e0d7_1_6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179b56e0d7_1_6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179b56e0d7_0_19:notes"/>
          <p:cNvSpPr/>
          <p:nvPr>
            <p:ph idx="2" type="sldImg"/>
          </p:nvPr>
        </p:nvSpPr>
        <p:spPr>
          <a:xfrm>
            <a:off x="380791" y="685800"/>
            <a:ext cx="6097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179b56e0d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179b56e0d7_0_127:notes"/>
          <p:cNvSpPr/>
          <p:nvPr>
            <p:ph idx="2" type="sldImg"/>
          </p:nvPr>
        </p:nvSpPr>
        <p:spPr>
          <a:xfrm>
            <a:off x="380791" y="685800"/>
            <a:ext cx="6097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179b56e0d7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179b56e0d7_1_7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179b56e0d7_1_7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179b56e0d7_1_7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179b56e0d7_0_225:notes"/>
          <p:cNvSpPr/>
          <p:nvPr>
            <p:ph idx="2" type="sldImg"/>
          </p:nvPr>
        </p:nvSpPr>
        <p:spPr>
          <a:xfrm>
            <a:off x="380903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179b56e0d7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179b56e0d7_1_120:notes"/>
          <p:cNvSpPr/>
          <p:nvPr>
            <p:ph idx="2" type="sldImg"/>
          </p:nvPr>
        </p:nvSpPr>
        <p:spPr>
          <a:xfrm>
            <a:off x="380791" y="685800"/>
            <a:ext cx="6097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179b56e0d7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179b56e0d7_1_7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179b56e0d7_1_7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179b56e0d7_1_7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79b56e0d7_1_0:notes"/>
          <p:cNvSpPr/>
          <p:nvPr>
            <p:ph idx="2" type="sldImg"/>
          </p:nvPr>
        </p:nvSpPr>
        <p:spPr>
          <a:xfrm>
            <a:off x="380791" y="685800"/>
            <a:ext cx="6097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179b56e0d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179b56e0d7_1_50:notes"/>
          <p:cNvSpPr/>
          <p:nvPr>
            <p:ph idx="2" type="sldImg"/>
          </p:nvPr>
        </p:nvSpPr>
        <p:spPr>
          <a:xfrm>
            <a:off x="380791" y="685800"/>
            <a:ext cx="6097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179b56e0d7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179b56e0d7_0_218:notes"/>
          <p:cNvSpPr/>
          <p:nvPr>
            <p:ph idx="2" type="sldImg"/>
          </p:nvPr>
        </p:nvSpPr>
        <p:spPr>
          <a:xfrm>
            <a:off x="380903" y="685800"/>
            <a:ext cx="6096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179b56e0d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179b56e0d7_1_621:notes"/>
          <p:cNvSpPr/>
          <p:nvPr>
            <p:ph idx="2" type="sldImg"/>
          </p:nvPr>
        </p:nvSpPr>
        <p:spPr>
          <a:xfrm>
            <a:off x="380791" y="685800"/>
            <a:ext cx="60972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179b56e0d7_1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179b56e0d7_1_5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2179b56e0d7_1_5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7"/>
          <p:cNvSpPr/>
          <p:nvPr/>
        </p:nvSpPr>
        <p:spPr>
          <a:xfrm>
            <a:off x="861219" y="3595738"/>
            <a:ext cx="25129909" cy="8531688"/>
          </a:xfrm>
          <a:custGeom>
            <a:rect b="b" l="l" r="r" t="t"/>
            <a:pathLst>
              <a:path extrusionOk="0" h="8531688" w="25129909">
                <a:moveTo>
                  <a:pt x="570174" y="0"/>
                </a:moveTo>
                <a:lnTo>
                  <a:pt x="15632987" y="0"/>
                </a:lnTo>
                <a:lnTo>
                  <a:pt x="15628709" y="84726"/>
                </a:lnTo>
                <a:cubicBezTo>
                  <a:pt x="15628709" y="1923455"/>
                  <a:pt x="17119293" y="3414040"/>
                  <a:pt x="18958023" y="3414040"/>
                </a:cubicBezTo>
                <a:cubicBezTo>
                  <a:pt x="20796753" y="3414040"/>
                  <a:pt x="22287337" y="1923455"/>
                  <a:pt x="22287337" y="84726"/>
                </a:cubicBezTo>
                <a:lnTo>
                  <a:pt x="22283059" y="0"/>
                </a:lnTo>
                <a:lnTo>
                  <a:pt x="24559737" y="0"/>
                </a:lnTo>
                <a:cubicBezTo>
                  <a:pt x="24874633" y="0"/>
                  <a:pt x="25129909" y="255275"/>
                  <a:pt x="25129909" y="570173"/>
                </a:cubicBezTo>
                <a:lnTo>
                  <a:pt x="25129909" y="7961515"/>
                </a:lnTo>
                <a:cubicBezTo>
                  <a:pt x="25129909" y="8276413"/>
                  <a:pt x="24874633" y="8531688"/>
                  <a:pt x="24559737" y="8531688"/>
                </a:cubicBezTo>
                <a:lnTo>
                  <a:pt x="570174" y="8531688"/>
                </a:lnTo>
                <a:cubicBezTo>
                  <a:pt x="255275" y="8531688"/>
                  <a:pt x="0" y="8276413"/>
                  <a:pt x="0" y="7961515"/>
                </a:cubicBezTo>
                <a:lnTo>
                  <a:pt x="0" y="570173"/>
                </a:lnTo>
                <a:cubicBezTo>
                  <a:pt x="0" y="255275"/>
                  <a:pt x="255275" y="0"/>
                  <a:pt x="570174" y="0"/>
                </a:cubicBezTo>
                <a:close/>
              </a:path>
            </a:pathLst>
          </a:custGeom>
          <a:solidFill>
            <a:schemeClr val="accent1">
              <a:alpha val="8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7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7"/>
          <p:cNvSpPr txBox="1"/>
          <p:nvPr>
            <p:ph idx="1" type="subTitle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19" name="Google Shape;19;p7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5779" y="913387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g2179b56e0d7_1_488"/>
          <p:cNvGrpSpPr/>
          <p:nvPr/>
        </p:nvGrpSpPr>
        <p:grpSpPr>
          <a:xfrm>
            <a:off x="16264374" y="13"/>
            <a:ext cx="8122682" cy="5414922"/>
            <a:chOff x="6098378" y="5"/>
            <a:chExt cx="3045625" cy="2030570"/>
          </a:xfrm>
        </p:grpSpPr>
        <p:sp>
          <p:nvSpPr>
            <p:cNvPr id="87" name="Google Shape;87;g2179b56e0d7_1_48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g2179b56e0d7_1_48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g2179b56e0d7_1_48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g2179b56e0d7_1_48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g2179b56e0d7_1_48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g2179b56e0d7_1_488"/>
          <p:cNvSpPr txBox="1"/>
          <p:nvPr>
            <p:ph type="title"/>
          </p:nvPr>
        </p:nvSpPr>
        <p:spPr>
          <a:xfrm>
            <a:off x="1595141" y="5739593"/>
            <a:ext cx="21928500" cy="223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0"/>
              <a:buNone/>
              <a:defRPr sz="1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0"/>
              <a:buNone/>
              <a:defRPr sz="1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0"/>
              <a:buNone/>
              <a:defRPr sz="1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0"/>
              <a:buNone/>
              <a:defRPr sz="1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0"/>
              <a:buNone/>
              <a:defRPr sz="1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0"/>
              <a:buNone/>
              <a:defRPr sz="1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0"/>
              <a:buNone/>
              <a:defRPr sz="1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0"/>
              <a:buNone/>
              <a:defRPr sz="1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200"/>
              <a:buNone/>
              <a:defRPr sz="1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g2179b56e0d7_1_488"/>
          <p:cNvSpPr txBox="1"/>
          <p:nvPr>
            <p:ph idx="12" type="sldNum"/>
          </p:nvPr>
        </p:nvSpPr>
        <p:spPr>
          <a:xfrm>
            <a:off x="22564088" y="12403174"/>
            <a:ext cx="1463400" cy="104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179b56e0d7_1_497"/>
          <p:cNvSpPr/>
          <p:nvPr/>
        </p:nvSpPr>
        <p:spPr>
          <a:xfrm>
            <a:off x="12193588" y="-467"/>
            <a:ext cx="12193500" cy="13716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g2179b56e0d7_1_497"/>
          <p:cNvCxnSpPr/>
          <p:nvPr/>
        </p:nvCxnSpPr>
        <p:spPr>
          <a:xfrm>
            <a:off x="13414213" y="11988000"/>
            <a:ext cx="1248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g2179b56e0d7_1_497"/>
          <p:cNvSpPr txBox="1"/>
          <p:nvPr>
            <p:ph type="title"/>
          </p:nvPr>
        </p:nvSpPr>
        <p:spPr>
          <a:xfrm>
            <a:off x="708092" y="3069600"/>
            <a:ext cx="10788600" cy="4172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98" name="Google Shape;98;g2179b56e0d7_1_497"/>
          <p:cNvSpPr txBox="1"/>
          <p:nvPr>
            <p:ph idx="1" type="subTitle"/>
          </p:nvPr>
        </p:nvSpPr>
        <p:spPr>
          <a:xfrm>
            <a:off x="708092" y="7384003"/>
            <a:ext cx="10788600" cy="338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99" name="Google Shape;99;g2179b56e0d7_1_497"/>
          <p:cNvSpPr txBox="1"/>
          <p:nvPr>
            <p:ph idx="2" type="body"/>
          </p:nvPr>
        </p:nvSpPr>
        <p:spPr>
          <a:xfrm>
            <a:off x="13173715" y="1931200"/>
            <a:ext cx="10233300" cy="985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584200" lvl="0" marL="457200" rtl="0"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5600"/>
              <a:buChar char="•"/>
              <a:defRPr>
                <a:solidFill>
                  <a:schemeClr val="lt1"/>
                </a:solidFill>
              </a:defRPr>
            </a:lvl1pPr>
            <a:lvl2pPr indent="-5334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Char char="•"/>
              <a:defRPr>
                <a:solidFill>
                  <a:schemeClr val="lt1"/>
                </a:solidFill>
              </a:defRPr>
            </a:lvl2pPr>
            <a:lvl3pPr indent="-482600" lvl="2" marL="1371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>
                <a:solidFill>
                  <a:schemeClr val="lt1"/>
                </a:solidFill>
              </a:defRPr>
            </a:lvl3pPr>
            <a:lvl4pPr indent="-457200" lvl="3" marL="1828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>
                <a:solidFill>
                  <a:schemeClr val="lt1"/>
                </a:solidFill>
              </a:defRPr>
            </a:lvl4pPr>
            <a:lvl5pPr indent="-457200" lvl="4" marL="22860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>
                <a:solidFill>
                  <a:schemeClr val="lt1"/>
                </a:solidFill>
              </a:defRPr>
            </a:lvl5pPr>
            <a:lvl6pPr indent="-457200" lvl="5" marL="27432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>
                <a:solidFill>
                  <a:schemeClr val="lt1"/>
                </a:solidFill>
              </a:defRPr>
            </a:lvl6pPr>
            <a:lvl7pPr indent="-457200" lvl="6" marL="3200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>
                <a:solidFill>
                  <a:schemeClr val="lt1"/>
                </a:solidFill>
              </a:defRPr>
            </a:lvl7pPr>
            <a:lvl8pPr indent="-457200" lvl="7" marL="36576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>
                <a:solidFill>
                  <a:schemeClr val="lt1"/>
                </a:solidFill>
              </a:defRPr>
            </a:lvl8pPr>
            <a:lvl9pPr indent="-457200" lvl="8" marL="41148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g2179b56e0d7_1_497"/>
          <p:cNvSpPr txBox="1"/>
          <p:nvPr>
            <p:ph idx="12" type="sldNum"/>
          </p:nvPr>
        </p:nvSpPr>
        <p:spPr>
          <a:xfrm>
            <a:off x="22564088" y="12403174"/>
            <a:ext cx="1463400" cy="104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g2179b56e0d7_1_504"/>
          <p:cNvGrpSpPr/>
          <p:nvPr/>
        </p:nvGrpSpPr>
        <p:grpSpPr>
          <a:xfrm>
            <a:off x="0" y="10409914"/>
            <a:ext cx="24387048" cy="3306508"/>
            <a:chOff x="0" y="3903669"/>
            <a:chExt cx="9144000" cy="1239925"/>
          </a:xfrm>
        </p:grpSpPr>
        <p:sp>
          <p:nvSpPr>
            <p:cNvPr id="103" name="Google Shape;103;g2179b56e0d7_1_50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g2179b56e0d7_1_50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g2179b56e0d7_1_50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g2179b56e0d7_1_50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g2179b56e0d7_1_50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g2179b56e0d7_1_504"/>
          <p:cNvSpPr txBox="1"/>
          <p:nvPr>
            <p:ph type="title"/>
          </p:nvPr>
        </p:nvSpPr>
        <p:spPr>
          <a:xfrm>
            <a:off x="831308" y="1093333"/>
            <a:ext cx="22724700" cy="162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g2179b56e0d7_1_504"/>
          <p:cNvSpPr txBox="1"/>
          <p:nvPr>
            <p:ph idx="1" type="body"/>
          </p:nvPr>
        </p:nvSpPr>
        <p:spPr>
          <a:xfrm>
            <a:off x="831308" y="3279667"/>
            <a:ext cx="22724700" cy="890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rtl="0">
              <a:spcBef>
                <a:spcPts val="2000"/>
              </a:spcBef>
              <a:spcAft>
                <a:spcPts val="0"/>
              </a:spcAft>
              <a:buSzPts val="5600"/>
              <a:buChar char="•"/>
              <a:defRPr/>
            </a:lvl1pPr>
            <a:lvl2pPr indent="-533400" lvl="1" marL="914400" rtl="0">
              <a:spcBef>
                <a:spcPts val="1000"/>
              </a:spcBef>
              <a:spcAft>
                <a:spcPts val="0"/>
              </a:spcAft>
              <a:buSzPts val="4800"/>
              <a:buChar char="•"/>
              <a:defRPr/>
            </a:lvl2pPr>
            <a:lvl3pPr indent="-482600" lvl="2" marL="1371600" rtl="0">
              <a:spcBef>
                <a:spcPts val="1000"/>
              </a:spcBef>
              <a:spcAft>
                <a:spcPts val="0"/>
              </a:spcAft>
              <a:buSzPts val="4000"/>
              <a:buChar char="•"/>
              <a:defRPr/>
            </a:lvl3pPr>
            <a:lvl4pPr indent="-457200" lvl="3" marL="1828800" rtl="0">
              <a:spcBef>
                <a:spcPts val="1000"/>
              </a:spcBef>
              <a:spcAft>
                <a:spcPts val="0"/>
              </a:spcAft>
              <a:buSzPts val="3600"/>
              <a:buChar char="•"/>
              <a:defRPr/>
            </a:lvl4pPr>
            <a:lvl5pPr indent="-457200" lvl="4" marL="2286000" rtl="0">
              <a:spcBef>
                <a:spcPts val="1000"/>
              </a:spcBef>
              <a:spcAft>
                <a:spcPts val="0"/>
              </a:spcAft>
              <a:buSzPts val="3600"/>
              <a:buChar char="•"/>
              <a:defRPr/>
            </a:lvl5pPr>
            <a:lvl6pPr indent="-457200" lvl="5" marL="2743200" rtl="0">
              <a:spcBef>
                <a:spcPts val="1000"/>
              </a:spcBef>
              <a:spcAft>
                <a:spcPts val="0"/>
              </a:spcAft>
              <a:buSzPts val="3600"/>
              <a:buChar char="•"/>
              <a:defRPr/>
            </a:lvl6pPr>
            <a:lvl7pPr indent="-457200" lvl="6" marL="3200400" rtl="0">
              <a:spcBef>
                <a:spcPts val="1000"/>
              </a:spcBef>
              <a:spcAft>
                <a:spcPts val="0"/>
              </a:spcAft>
              <a:buSzPts val="3600"/>
              <a:buChar char="•"/>
              <a:defRPr/>
            </a:lvl7pPr>
            <a:lvl8pPr indent="-457200" lvl="7" marL="3657600" rtl="0">
              <a:spcBef>
                <a:spcPts val="1000"/>
              </a:spcBef>
              <a:spcAft>
                <a:spcPts val="0"/>
              </a:spcAft>
              <a:buSzPts val="3600"/>
              <a:buChar char="•"/>
              <a:defRPr/>
            </a:lvl8pPr>
            <a:lvl9pPr indent="-457200" lvl="8" marL="4114800" rtl="0">
              <a:spcBef>
                <a:spcPts val="1000"/>
              </a:spcBef>
              <a:spcAft>
                <a:spcPts val="0"/>
              </a:spcAft>
              <a:buSzPts val="3600"/>
              <a:buChar char="•"/>
              <a:defRPr/>
            </a:lvl9pPr>
          </a:lstStyle>
          <a:p/>
        </p:txBody>
      </p:sp>
      <p:sp>
        <p:nvSpPr>
          <p:cNvPr id="110" name="Google Shape;110;g2179b56e0d7_1_504"/>
          <p:cNvSpPr txBox="1"/>
          <p:nvPr>
            <p:ph idx="12" type="sldNum"/>
          </p:nvPr>
        </p:nvSpPr>
        <p:spPr>
          <a:xfrm>
            <a:off x="22564088" y="12403174"/>
            <a:ext cx="1463400" cy="104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179b56e0d7_1_514"/>
          <p:cNvSpPr txBox="1"/>
          <p:nvPr>
            <p:ph type="ctrTitle"/>
          </p:nvPr>
        </p:nvSpPr>
        <p:spPr>
          <a:xfrm>
            <a:off x="831330" y="1985533"/>
            <a:ext cx="22724700" cy="54735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13" name="Google Shape;113;g2179b56e0d7_1_514"/>
          <p:cNvSpPr txBox="1"/>
          <p:nvPr>
            <p:ph idx="1" type="subTitle"/>
          </p:nvPr>
        </p:nvSpPr>
        <p:spPr>
          <a:xfrm>
            <a:off x="831308" y="7557667"/>
            <a:ext cx="22724700" cy="211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14" name="Google Shape;114;g2179b56e0d7_1_514"/>
          <p:cNvSpPr txBox="1"/>
          <p:nvPr>
            <p:ph idx="12" type="sldNum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uerpo 1">
  <p:cSld name="TITLE_AND_BODY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179b56e0d7_1_518"/>
          <p:cNvSpPr txBox="1"/>
          <p:nvPr>
            <p:ph type="title"/>
          </p:nvPr>
        </p:nvSpPr>
        <p:spPr>
          <a:xfrm>
            <a:off x="831308" y="1186733"/>
            <a:ext cx="22724700" cy="152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g2179b56e0d7_1_518"/>
          <p:cNvSpPr txBox="1"/>
          <p:nvPr>
            <p:ph idx="1" type="body"/>
          </p:nvPr>
        </p:nvSpPr>
        <p:spPr>
          <a:xfrm>
            <a:off x="831308" y="3073267"/>
            <a:ext cx="22724700" cy="911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rtl="0">
              <a:spcBef>
                <a:spcPts val="2000"/>
              </a:spcBef>
              <a:spcAft>
                <a:spcPts val="0"/>
              </a:spcAft>
              <a:buSzPts val="5600"/>
              <a:buChar char="•"/>
              <a:defRPr/>
            </a:lvl1pPr>
            <a:lvl2pPr indent="-533400" lvl="1" marL="914400" rtl="0">
              <a:spcBef>
                <a:spcPts val="1000"/>
              </a:spcBef>
              <a:spcAft>
                <a:spcPts val="0"/>
              </a:spcAft>
              <a:buSzPts val="4800"/>
              <a:buChar char="•"/>
              <a:defRPr/>
            </a:lvl2pPr>
            <a:lvl3pPr indent="-482600" lvl="2" marL="1371600" rtl="0">
              <a:spcBef>
                <a:spcPts val="1000"/>
              </a:spcBef>
              <a:spcAft>
                <a:spcPts val="0"/>
              </a:spcAft>
              <a:buSzPts val="4000"/>
              <a:buChar char="•"/>
              <a:defRPr/>
            </a:lvl3pPr>
            <a:lvl4pPr indent="-457200" lvl="3" marL="1828800" rtl="0">
              <a:spcBef>
                <a:spcPts val="1000"/>
              </a:spcBef>
              <a:spcAft>
                <a:spcPts val="0"/>
              </a:spcAft>
              <a:buSzPts val="3600"/>
              <a:buChar char="•"/>
              <a:defRPr/>
            </a:lvl4pPr>
            <a:lvl5pPr indent="-457200" lvl="4" marL="2286000" rtl="0">
              <a:spcBef>
                <a:spcPts val="1000"/>
              </a:spcBef>
              <a:spcAft>
                <a:spcPts val="0"/>
              </a:spcAft>
              <a:buSzPts val="3600"/>
              <a:buChar char="•"/>
              <a:defRPr/>
            </a:lvl5pPr>
            <a:lvl6pPr indent="-457200" lvl="5" marL="2743200" rtl="0">
              <a:spcBef>
                <a:spcPts val="1000"/>
              </a:spcBef>
              <a:spcAft>
                <a:spcPts val="0"/>
              </a:spcAft>
              <a:buSzPts val="3600"/>
              <a:buChar char="•"/>
              <a:defRPr/>
            </a:lvl6pPr>
            <a:lvl7pPr indent="-457200" lvl="6" marL="3200400" rtl="0">
              <a:spcBef>
                <a:spcPts val="1000"/>
              </a:spcBef>
              <a:spcAft>
                <a:spcPts val="0"/>
              </a:spcAft>
              <a:buSzPts val="3600"/>
              <a:buChar char="•"/>
              <a:defRPr/>
            </a:lvl7pPr>
            <a:lvl8pPr indent="-457200" lvl="7" marL="3657600" rtl="0">
              <a:spcBef>
                <a:spcPts val="1000"/>
              </a:spcBef>
              <a:spcAft>
                <a:spcPts val="0"/>
              </a:spcAft>
              <a:buSzPts val="3600"/>
              <a:buChar char="•"/>
              <a:defRPr/>
            </a:lvl8pPr>
            <a:lvl9pPr indent="-457200" lvl="8" marL="4114800" rtl="0">
              <a:spcBef>
                <a:spcPts val="1000"/>
              </a:spcBef>
              <a:spcAft>
                <a:spcPts val="0"/>
              </a:spcAft>
              <a:buSzPts val="3600"/>
              <a:buChar char="•"/>
              <a:defRPr/>
            </a:lvl9pPr>
          </a:lstStyle>
          <a:p/>
        </p:txBody>
      </p:sp>
      <p:sp>
        <p:nvSpPr>
          <p:cNvPr id="118" name="Google Shape;118;g2179b56e0d7_1_518"/>
          <p:cNvSpPr txBox="1"/>
          <p:nvPr>
            <p:ph idx="12" type="sldNum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8"/>
          <p:cNvSpPr/>
          <p:nvPr/>
        </p:nvSpPr>
        <p:spPr>
          <a:xfrm>
            <a:off x="50103" y="564204"/>
            <a:ext cx="24387176" cy="5466945"/>
          </a:xfrm>
          <a:custGeom>
            <a:rect b="b" l="l" r="r" t="t"/>
            <a:pathLst>
              <a:path extrusionOk="0" h="5466945" w="24387176">
                <a:moveTo>
                  <a:pt x="0" y="0"/>
                </a:moveTo>
                <a:lnTo>
                  <a:pt x="21570558" y="0"/>
                </a:lnTo>
                <a:lnTo>
                  <a:pt x="21515138" y="41442"/>
                </a:lnTo>
                <a:cubicBezTo>
                  <a:pt x="21097466" y="386136"/>
                  <a:pt x="20831244" y="907783"/>
                  <a:pt x="20831244" y="1491610"/>
                </a:cubicBezTo>
                <a:cubicBezTo>
                  <a:pt x="20831244" y="2529525"/>
                  <a:pt x="21672640" y="3370921"/>
                  <a:pt x="22710556" y="3370921"/>
                </a:cubicBezTo>
                <a:cubicBezTo>
                  <a:pt x="23424124" y="3370921"/>
                  <a:pt x="24044804" y="2973230"/>
                  <a:pt x="24363046" y="2387401"/>
                </a:cubicBezTo>
                <a:lnTo>
                  <a:pt x="24387176" y="2337309"/>
                </a:lnTo>
                <a:lnTo>
                  <a:pt x="24387176" y="5466945"/>
                </a:lnTo>
                <a:lnTo>
                  <a:pt x="0" y="5466945"/>
                </a:lnTo>
                <a:close/>
              </a:path>
            </a:pathLst>
          </a:custGeom>
          <a:solidFill>
            <a:schemeClr val="lt1">
              <a:alpha val="7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8"/>
          <p:cNvSpPr txBox="1"/>
          <p:nvPr>
            <p:ph type="title"/>
          </p:nvPr>
        </p:nvSpPr>
        <p:spPr>
          <a:xfrm>
            <a:off x="1676619" y="730251"/>
            <a:ext cx="1886938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9"/>
          <p:cNvSpPr txBox="1"/>
          <p:nvPr>
            <p:ph type="title"/>
          </p:nvPr>
        </p:nvSpPr>
        <p:spPr>
          <a:xfrm>
            <a:off x="1663917" y="3419477"/>
            <a:ext cx="14645007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6" name="Google Shape;3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5779" y="794856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1676619" y="730251"/>
            <a:ext cx="1909332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" name="Google Shape;4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1679795" y="730251"/>
            <a:ext cx="19052825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1679796" y="3362326"/>
            <a:ext cx="10316917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45" name="Google Shape;45;p11"/>
          <p:cNvSpPr txBox="1"/>
          <p:nvPr>
            <p:ph idx="2" type="body"/>
          </p:nvPr>
        </p:nvSpPr>
        <p:spPr>
          <a:xfrm>
            <a:off x="1679796" y="5010150"/>
            <a:ext cx="10316917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3" type="body"/>
          </p:nvPr>
        </p:nvSpPr>
        <p:spPr>
          <a:xfrm>
            <a:off x="12346007" y="3362326"/>
            <a:ext cx="10367726" cy="164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1" sz="40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/>
            </a:lvl9pPr>
          </a:lstStyle>
          <a:p/>
        </p:txBody>
      </p:sp>
      <p:sp>
        <p:nvSpPr>
          <p:cNvPr id="47" name="Google Shape;47;p11"/>
          <p:cNvSpPr txBox="1"/>
          <p:nvPr>
            <p:ph idx="4" type="body"/>
          </p:nvPr>
        </p:nvSpPr>
        <p:spPr>
          <a:xfrm>
            <a:off x="12346007" y="5010150"/>
            <a:ext cx="10367726" cy="7369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/>
          <p:nvPr/>
        </p:nvSpPr>
        <p:spPr>
          <a:xfrm>
            <a:off x="861219" y="3595738"/>
            <a:ext cx="25129908" cy="8531688"/>
          </a:xfrm>
          <a:prstGeom prst="roundRect">
            <a:avLst>
              <a:gd fmla="val 6683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2"/>
          <p:cNvSpPr txBox="1"/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b="1" sz="1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2"/>
          <p:cNvSpPr txBox="1"/>
          <p:nvPr>
            <p:ph idx="1" type="subTitle"/>
          </p:nvPr>
        </p:nvSpPr>
        <p:spPr>
          <a:xfrm>
            <a:off x="1695847" y="9308787"/>
            <a:ext cx="14344253" cy="2310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/>
        </p:txBody>
      </p:sp>
      <p:sp>
        <p:nvSpPr>
          <p:cNvPr id="55" name="Google Shape;55;p12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" name="Google Shape;57;p12"/>
          <p:cNvSpPr/>
          <p:nvPr/>
        </p:nvSpPr>
        <p:spPr>
          <a:xfrm>
            <a:off x="16183637" y="9013230"/>
            <a:ext cx="3257669" cy="3257669"/>
          </a:xfrm>
          <a:prstGeom prst="ellipse">
            <a:avLst/>
          </a:prstGeom>
          <a:noFill/>
          <a:ln cap="flat" cmpd="sng" w="1460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2"/>
          <p:cNvSpPr/>
          <p:nvPr/>
        </p:nvSpPr>
        <p:spPr>
          <a:xfrm>
            <a:off x="21320100" y="4425142"/>
            <a:ext cx="3608615" cy="36086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2"/>
          <p:cNvSpPr/>
          <p:nvPr/>
        </p:nvSpPr>
        <p:spPr>
          <a:xfrm>
            <a:off x="17762247" y="5257042"/>
            <a:ext cx="5917515" cy="5917515"/>
          </a:xfrm>
          <a:prstGeom prst="ellipse">
            <a:avLst/>
          </a:prstGeom>
          <a:noFill/>
          <a:ln cap="flat" cmpd="sng" w="152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2"/>
          <p:cNvSpPr/>
          <p:nvPr/>
        </p:nvSpPr>
        <p:spPr>
          <a:xfrm>
            <a:off x="16489928" y="351150"/>
            <a:ext cx="6658628" cy="6658628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5779" y="906822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1676619" y="730251"/>
            <a:ext cx="18914314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" name="Google Shape;6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1663917" y="3419477"/>
            <a:ext cx="13936867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rial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1663917" y="9178927"/>
            <a:ext cx="21033938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None/>
              <a:defRPr sz="4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600"/>
              <a:buNone/>
              <a:defRPr sz="3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 sz="3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05779" y="794856"/>
            <a:ext cx="5226926" cy="5417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1676619" y="730251"/>
            <a:ext cx="19261275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167661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2" type="body"/>
          </p:nvPr>
        </p:nvSpPr>
        <p:spPr>
          <a:xfrm>
            <a:off x="12346008" y="3651250"/>
            <a:ext cx="1036454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491356" y="730251"/>
            <a:ext cx="2438400" cy="25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1676619" y="730251"/>
            <a:ext cx="21033938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  <a:defRPr b="1" i="0" sz="8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1676619" y="3651250"/>
            <a:ext cx="21033938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1" type="ftr"/>
          </p:nvPr>
        </p:nvSpPr>
        <p:spPr>
          <a:xfrm>
            <a:off x="8078252" y="12712701"/>
            <a:ext cx="8230672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hyperlink" Target="https://drive.google.com/file/d/1ePCGJUIRgu9GhA6SlKTTAmG7BSqi_ypU/view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hyperlink" Target="mailto:aa@lacamara.mx" TargetMode="External"/><Relationship Id="rId7" Type="http://schemas.openxmlformats.org/officeDocument/2006/relationships/hyperlink" Target="mailto:rv@lacamara.mx" TargetMode="External"/><Relationship Id="rId8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"/>
          <p:cNvSpPr txBox="1"/>
          <p:nvPr>
            <p:ph idx="1" type="subTitle"/>
          </p:nvPr>
        </p:nvSpPr>
        <p:spPr>
          <a:xfrm>
            <a:off x="1695847" y="10604187"/>
            <a:ext cx="14344200" cy="23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500"/>
              <a:t>Connecting community banks in rural areas to Mexican and global payment networks</a:t>
            </a:r>
            <a:endParaRPr sz="5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24" name="Google Shape;124;p1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" name="Google Shape;125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" y="4857050"/>
            <a:ext cx="25206948" cy="62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179b56e0d7_1_253"/>
          <p:cNvSpPr txBox="1"/>
          <p:nvPr>
            <p:ph type="title"/>
          </p:nvPr>
        </p:nvSpPr>
        <p:spPr>
          <a:xfrm>
            <a:off x="418178" y="431800"/>
            <a:ext cx="15422100" cy="162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/>
              <a:t>The People’s Clearinghouse Remittance Messaging Process (without settlement)</a:t>
            </a:r>
            <a:endParaRPr sz="6400"/>
          </a:p>
        </p:txBody>
      </p:sp>
      <p:sp>
        <p:nvSpPr>
          <p:cNvPr id="291" name="Google Shape;291;g2179b56e0d7_1_253"/>
          <p:cNvSpPr/>
          <p:nvPr/>
        </p:nvSpPr>
        <p:spPr>
          <a:xfrm>
            <a:off x="4786963" y="4526603"/>
            <a:ext cx="3865200" cy="1859100"/>
          </a:xfrm>
          <a:prstGeom prst="rect">
            <a:avLst/>
          </a:prstGeom>
          <a:noFill/>
          <a:ln cap="flat" cmpd="sng" w="9525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2179b56e0d7_1_253"/>
          <p:cNvSpPr/>
          <p:nvPr/>
        </p:nvSpPr>
        <p:spPr>
          <a:xfrm>
            <a:off x="4783216" y="4526598"/>
            <a:ext cx="3865200" cy="822300"/>
          </a:xfrm>
          <a:prstGeom prst="rect">
            <a:avLst/>
          </a:prstGeom>
          <a:solidFill>
            <a:srgbClr val="2A3990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179b56e0d7_1_253"/>
          <p:cNvSpPr txBox="1"/>
          <p:nvPr/>
        </p:nvSpPr>
        <p:spPr>
          <a:xfrm>
            <a:off x="4783616" y="4684600"/>
            <a:ext cx="3864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 Commercial</a:t>
            </a: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g2179b56e0d7_1_253"/>
          <p:cNvSpPr txBox="1"/>
          <p:nvPr/>
        </p:nvSpPr>
        <p:spPr>
          <a:xfrm>
            <a:off x="4783582" y="5614833"/>
            <a:ext cx="3864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Bank</a:t>
            </a:r>
            <a:endParaRPr sz="32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95" name="Google Shape;295;g2179b56e0d7_1_253"/>
          <p:cNvGrpSpPr/>
          <p:nvPr/>
        </p:nvGrpSpPr>
        <p:grpSpPr>
          <a:xfrm>
            <a:off x="2283009" y="6385703"/>
            <a:ext cx="8873909" cy="1419218"/>
            <a:chOff x="1256051" y="2975626"/>
            <a:chExt cx="3327300" cy="532200"/>
          </a:xfrm>
        </p:grpSpPr>
        <p:cxnSp>
          <p:nvCxnSpPr>
            <p:cNvPr id="296" name="Google Shape;296;g2179b56e0d7_1_253"/>
            <p:cNvCxnSpPr>
              <a:stCxn id="291" idx="2"/>
              <a:endCxn id="297" idx="0"/>
            </p:cNvCxnSpPr>
            <p:nvPr/>
          </p:nvCxnSpPr>
          <p:spPr>
            <a:xfrm>
              <a:off x="2919551" y="2975626"/>
              <a:ext cx="0" cy="5322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8" name="Google Shape;298;g2179b56e0d7_1_253"/>
            <p:cNvCxnSpPr>
              <a:stCxn id="291" idx="2"/>
              <a:endCxn id="299" idx="0"/>
            </p:cNvCxnSpPr>
            <p:nvPr/>
          </p:nvCxnSpPr>
          <p:spPr>
            <a:xfrm rot="5400000">
              <a:off x="1821701" y="2409976"/>
              <a:ext cx="532200" cy="1663500"/>
            </a:xfrm>
            <a:prstGeom prst="bentConnector3">
              <a:avLst>
                <a:gd fmla="val 5001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0" name="Google Shape;300;g2179b56e0d7_1_253"/>
            <p:cNvCxnSpPr>
              <a:stCxn id="291" idx="2"/>
              <a:endCxn id="301" idx="0"/>
            </p:cNvCxnSpPr>
            <p:nvPr/>
          </p:nvCxnSpPr>
          <p:spPr>
            <a:xfrm flipH="1" rot="-5400000">
              <a:off x="3485351" y="2409826"/>
              <a:ext cx="532200" cy="1663800"/>
            </a:xfrm>
            <a:prstGeom prst="bentConnector3">
              <a:avLst>
                <a:gd fmla="val 50012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02" name="Google Shape;302;g2179b56e0d7_1_253"/>
          <p:cNvSpPr/>
          <p:nvPr/>
        </p:nvSpPr>
        <p:spPr>
          <a:xfrm>
            <a:off x="350469" y="7805447"/>
            <a:ext cx="3865200" cy="1860000"/>
          </a:xfrm>
          <a:prstGeom prst="rect">
            <a:avLst/>
          </a:prstGeom>
          <a:noFill/>
          <a:ln cap="flat" cmpd="sng" w="9525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179b56e0d7_1_253"/>
          <p:cNvSpPr/>
          <p:nvPr/>
        </p:nvSpPr>
        <p:spPr>
          <a:xfrm>
            <a:off x="350505" y="7804531"/>
            <a:ext cx="3865200" cy="822300"/>
          </a:xfrm>
          <a:prstGeom prst="rect">
            <a:avLst/>
          </a:prstGeom>
          <a:solidFill>
            <a:srgbClr val="2A3990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2179b56e0d7_1_253"/>
          <p:cNvSpPr txBox="1"/>
          <p:nvPr/>
        </p:nvSpPr>
        <p:spPr>
          <a:xfrm>
            <a:off x="351305" y="7962533"/>
            <a:ext cx="3864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Remittance PoO</a:t>
            </a: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g2179b56e0d7_1_253"/>
          <p:cNvSpPr txBox="1"/>
          <p:nvPr/>
        </p:nvSpPr>
        <p:spPr>
          <a:xfrm>
            <a:off x="351272" y="8897900"/>
            <a:ext cx="3864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Non-Bank</a:t>
            </a:r>
            <a:endParaRPr sz="32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g2179b56e0d7_1_253"/>
          <p:cNvSpPr/>
          <p:nvPr/>
        </p:nvSpPr>
        <p:spPr>
          <a:xfrm>
            <a:off x="4787211" y="7805447"/>
            <a:ext cx="3865200" cy="1860000"/>
          </a:xfrm>
          <a:prstGeom prst="rect">
            <a:avLst/>
          </a:prstGeom>
          <a:noFill/>
          <a:ln cap="flat" cmpd="sng" w="9525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2179b56e0d7_1_253"/>
          <p:cNvSpPr/>
          <p:nvPr/>
        </p:nvSpPr>
        <p:spPr>
          <a:xfrm>
            <a:off x="4787249" y="7804531"/>
            <a:ext cx="3865200" cy="822300"/>
          </a:xfrm>
          <a:prstGeom prst="rect">
            <a:avLst/>
          </a:prstGeom>
          <a:solidFill>
            <a:srgbClr val="2A3990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179b56e0d7_1_253"/>
          <p:cNvSpPr txBox="1"/>
          <p:nvPr/>
        </p:nvSpPr>
        <p:spPr>
          <a:xfrm>
            <a:off x="4787583" y="7962533"/>
            <a:ext cx="3864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Remittance PoO</a:t>
            </a: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g2179b56e0d7_1_253"/>
          <p:cNvSpPr txBox="1"/>
          <p:nvPr/>
        </p:nvSpPr>
        <p:spPr>
          <a:xfrm>
            <a:off x="4787649" y="8897900"/>
            <a:ext cx="3864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Money Transmitter</a:t>
            </a:r>
            <a:endParaRPr sz="32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g2179b56e0d7_1_253"/>
          <p:cNvSpPr/>
          <p:nvPr/>
        </p:nvSpPr>
        <p:spPr>
          <a:xfrm>
            <a:off x="9223854" y="7805447"/>
            <a:ext cx="3865200" cy="1860000"/>
          </a:xfrm>
          <a:prstGeom prst="rect">
            <a:avLst/>
          </a:prstGeom>
          <a:noFill/>
          <a:ln cap="flat" cmpd="sng" w="9525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2179b56e0d7_1_253"/>
          <p:cNvSpPr/>
          <p:nvPr/>
        </p:nvSpPr>
        <p:spPr>
          <a:xfrm>
            <a:off x="9224060" y="7804531"/>
            <a:ext cx="3865200" cy="822300"/>
          </a:xfrm>
          <a:prstGeom prst="rect">
            <a:avLst/>
          </a:prstGeom>
          <a:solidFill>
            <a:srgbClr val="2A3990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179b56e0d7_1_253"/>
          <p:cNvSpPr txBox="1"/>
          <p:nvPr/>
        </p:nvSpPr>
        <p:spPr>
          <a:xfrm>
            <a:off x="9224094" y="7962533"/>
            <a:ext cx="3864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Remittance PoO</a:t>
            </a: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g2179b56e0d7_1_253"/>
          <p:cNvSpPr txBox="1"/>
          <p:nvPr/>
        </p:nvSpPr>
        <p:spPr>
          <a:xfrm>
            <a:off x="9224327" y="8897900"/>
            <a:ext cx="3864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Wallet Provider</a:t>
            </a:r>
            <a:endParaRPr sz="32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g2179b56e0d7_1_253"/>
          <p:cNvSpPr/>
          <p:nvPr/>
        </p:nvSpPr>
        <p:spPr>
          <a:xfrm>
            <a:off x="19298522" y="3378583"/>
            <a:ext cx="3864600" cy="1859100"/>
          </a:xfrm>
          <a:prstGeom prst="rect">
            <a:avLst/>
          </a:prstGeom>
          <a:noFill/>
          <a:ln cap="flat" cmpd="sng" w="9525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179b56e0d7_1_253"/>
          <p:cNvSpPr/>
          <p:nvPr/>
        </p:nvSpPr>
        <p:spPr>
          <a:xfrm>
            <a:off x="19298439" y="3378331"/>
            <a:ext cx="3865200" cy="822300"/>
          </a:xfrm>
          <a:prstGeom prst="rect">
            <a:avLst/>
          </a:prstGeom>
          <a:solidFill>
            <a:srgbClr val="2A3990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2179b56e0d7_1_253"/>
          <p:cNvSpPr txBox="1"/>
          <p:nvPr/>
        </p:nvSpPr>
        <p:spPr>
          <a:xfrm>
            <a:off x="19298872" y="3536333"/>
            <a:ext cx="3864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People’s Clearinghouse</a:t>
            </a: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g2179b56e0d7_1_253"/>
          <p:cNvSpPr txBox="1"/>
          <p:nvPr/>
        </p:nvSpPr>
        <p:spPr>
          <a:xfrm>
            <a:off x="19298672" y="4471700"/>
            <a:ext cx="3864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g2179b56e0d7_1_253"/>
          <p:cNvSpPr/>
          <p:nvPr/>
        </p:nvSpPr>
        <p:spPr>
          <a:xfrm>
            <a:off x="4787433" y="11037517"/>
            <a:ext cx="3864600" cy="1859100"/>
          </a:xfrm>
          <a:prstGeom prst="rect">
            <a:avLst/>
          </a:prstGeom>
          <a:noFill/>
          <a:ln cap="flat" cmpd="sng" w="9525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179b56e0d7_1_253"/>
          <p:cNvSpPr/>
          <p:nvPr/>
        </p:nvSpPr>
        <p:spPr>
          <a:xfrm>
            <a:off x="4787349" y="11037265"/>
            <a:ext cx="3865200" cy="822300"/>
          </a:xfrm>
          <a:prstGeom prst="rect">
            <a:avLst/>
          </a:prstGeom>
          <a:solidFill>
            <a:srgbClr val="2A3990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179b56e0d7_1_253"/>
          <p:cNvSpPr txBox="1"/>
          <p:nvPr/>
        </p:nvSpPr>
        <p:spPr>
          <a:xfrm>
            <a:off x="4787783" y="11195267"/>
            <a:ext cx="3864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Sender</a:t>
            </a: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g2179b56e0d7_1_253"/>
          <p:cNvSpPr txBox="1"/>
          <p:nvPr/>
        </p:nvSpPr>
        <p:spPr>
          <a:xfrm>
            <a:off x="4787583" y="12130633"/>
            <a:ext cx="3864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Physical person</a:t>
            </a:r>
            <a:endParaRPr sz="32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g2179b56e0d7_1_253"/>
          <p:cNvSpPr/>
          <p:nvPr/>
        </p:nvSpPr>
        <p:spPr>
          <a:xfrm>
            <a:off x="19350821" y="7814517"/>
            <a:ext cx="3864600" cy="1859100"/>
          </a:xfrm>
          <a:prstGeom prst="rect">
            <a:avLst/>
          </a:prstGeom>
          <a:noFill/>
          <a:ln cap="flat" cmpd="sng" w="9525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179b56e0d7_1_253"/>
          <p:cNvSpPr/>
          <p:nvPr/>
        </p:nvSpPr>
        <p:spPr>
          <a:xfrm>
            <a:off x="19350445" y="7814298"/>
            <a:ext cx="3865200" cy="822300"/>
          </a:xfrm>
          <a:prstGeom prst="rect">
            <a:avLst/>
          </a:prstGeom>
          <a:solidFill>
            <a:srgbClr val="2A3990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2179b56e0d7_1_253"/>
          <p:cNvSpPr txBox="1"/>
          <p:nvPr/>
        </p:nvSpPr>
        <p:spPr>
          <a:xfrm>
            <a:off x="19298314" y="7976000"/>
            <a:ext cx="3864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Community bank</a:t>
            </a:r>
            <a:endParaRPr sz="2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g2179b56e0d7_1_253"/>
          <p:cNvSpPr txBox="1"/>
          <p:nvPr/>
        </p:nvSpPr>
        <p:spPr>
          <a:xfrm>
            <a:off x="19091253" y="8866000"/>
            <a:ext cx="42789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Mojaloop Participant</a:t>
            </a:r>
            <a:endParaRPr sz="27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23" name="Google Shape;323;g2179b56e0d7_1_253"/>
          <p:cNvGrpSpPr/>
          <p:nvPr/>
        </p:nvGrpSpPr>
        <p:grpSpPr>
          <a:xfrm rot="10800000">
            <a:off x="659228" y="9708051"/>
            <a:ext cx="12501664" cy="822371"/>
            <a:chOff x="1256055" y="2975701"/>
            <a:chExt cx="3327300" cy="531900"/>
          </a:xfrm>
        </p:grpSpPr>
        <p:cxnSp>
          <p:nvCxnSpPr>
            <p:cNvPr id="324" name="Google Shape;324;g2179b56e0d7_1_253"/>
            <p:cNvCxnSpPr/>
            <p:nvPr/>
          </p:nvCxnSpPr>
          <p:spPr>
            <a:xfrm>
              <a:off x="2919555" y="2975701"/>
              <a:ext cx="0" cy="5319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Pos="0" sy="-100000" ky="0"/>
            </a:effectLst>
          </p:spPr>
        </p:cxnSp>
        <p:cxnSp>
          <p:nvCxnSpPr>
            <p:cNvPr id="325" name="Google Shape;325;g2179b56e0d7_1_253"/>
            <p:cNvCxnSpPr/>
            <p:nvPr/>
          </p:nvCxnSpPr>
          <p:spPr>
            <a:xfrm flipH="1">
              <a:off x="1256055" y="2975701"/>
              <a:ext cx="1663500" cy="5319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Pos="0" sy="-100000" ky="0"/>
            </a:effectLst>
          </p:spPr>
        </p:cxnSp>
        <p:cxnSp>
          <p:nvCxnSpPr>
            <p:cNvPr id="326" name="Google Shape;326;g2179b56e0d7_1_253"/>
            <p:cNvCxnSpPr/>
            <p:nvPr/>
          </p:nvCxnSpPr>
          <p:spPr>
            <a:xfrm>
              <a:off x="2919555" y="2975701"/>
              <a:ext cx="1663800" cy="5319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30000" fadeDir="5400012" kx="0" rotWithShape="0" algn="bl" stPos="0" sy="-100000" ky="0"/>
            </a:effectLst>
          </p:spPr>
        </p:cxnSp>
      </p:grpSp>
      <p:cxnSp>
        <p:nvCxnSpPr>
          <p:cNvPr id="327" name="Google Shape;327;g2179b56e0d7_1_253"/>
          <p:cNvCxnSpPr/>
          <p:nvPr/>
        </p:nvCxnSpPr>
        <p:spPr>
          <a:xfrm flipH="1">
            <a:off x="13331605" y="7680767"/>
            <a:ext cx="3219600" cy="2005500"/>
          </a:xfrm>
          <a:prstGeom prst="straightConnector1">
            <a:avLst/>
          </a:prstGeom>
          <a:noFill/>
          <a:ln cap="flat" cmpd="sng" w="76200">
            <a:solidFill>
              <a:srgbClr val="DD7E6B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328" name="Google Shape;328;g2179b56e0d7_1_253"/>
          <p:cNvSpPr/>
          <p:nvPr/>
        </p:nvSpPr>
        <p:spPr>
          <a:xfrm>
            <a:off x="9052705" y="7412267"/>
            <a:ext cx="4278900" cy="2719200"/>
          </a:xfrm>
          <a:prstGeom prst="rect">
            <a:avLst/>
          </a:prstGeom>
          <a:noFill/>
          <a:ln cap="flat" cmpd="sng" w="76200">
            <a:solidFill>
              <a:srgbClr val="DD7E6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9" name="Google Shape;329;g2179b56e0d7_1_253"/>
          <p:cNvCxnSpPr>
            <a:stCxn id="311" idx="2"/>
            <a:endCxn id="320" idx="0"/>
          </p:cNvCxnSpPr>
          <p:nvPr/>
        </p:nvCxnSpPr>
        <p:spPr>
          <a:xfrm>
            <a:off x="21230822" y="5237683"/>
            <a:ext cx="52200" cy="25767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0" name="Google Shape;330;g2179b56e0d7_1_253"/>
          <p:cNvSpPr/>
          <p:nvPr/>
        </p:nvSpPr>
        <p:spPr>
          <a:xfrm>
            <a:off x="19351329" y="11708650"/>
            <a:ext cx="3864600" cy="185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179b56e0d7_1_253"/>
          <p:cNvSpPr/>
          <p:nvPr/>
        </p:nvSpPr>
        <p:spPr>
          <a:xfrm>
            <a:off x="19351246" y="11708398"/>
            <a:ext cx="3865200" cy="82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179b56e0d7_1_253"/>
          <p:cNvSpPr txBox="1"/>
          <p:nvPr>
            <p:ph idx="4294967295" type="body"/>
          </p:nvPr>
        </p:nvSpPr>
        <p:spPr>
          <a:xfrm>
            <a:off x="19351679" y="11866400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Client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333" name="Google Shape;333;g2179b56e0d7_1_253"/>
          <p:cNvSpPr txBox="1"/>
          <p:nvPr>
            <p:ph idx="4294967295" type="body"/>
          </p:nvPr>
        </p:nvSpPr>
        <p:spPr>
          <a:xfrm>
            <a:off x="19351479" y="12801767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Physical Person</a:t>
            </a:r>
            <a:endParaRPr sz="3200">
              <a:solidFill>
                <a:schemeClr val="dk1"/>
              </a:solidFill>
            </a:endParaRPr>
          </a:p>
        </p:txBody>
      </p:sp>
      <p:cxnSp>
        <p:nvCxnSpPr>
          <p:cNvPr id="334" name="Google Shape;334;g2179b56e0d7_1_253"/>
          <p:cNvCxnSpPr>
            <a:stCxn id="319" idx="2"/>
            <a:endCxn id="331" idx="0"/>
          </p:cNvCxnSpPr>
          <p:nvPr/>
        </p:nvCxnSpPr>
        <p:spPr>
          <a:xfrm>
            <a:off x="21283121" y="9673617"/>
            <a:ext cx="600" cy="20349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5" name="Google Shape;335;g2179b56e0d7_1_253"/>
          <p:cNvSpPr txBox="1"/>
          <p:nvPr/>
        </p:nvSpPr>
        <p:spPr>
          <a:xfrm>
            <a:off x="15715900" y="10070100"/>
            <a:ext cx="56127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Advances remittance to Client before settlement</a:t>
            </a:r>
            <a:endParaRPr sz="3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g2179b56e0d7_1_253"/>
          <p:cNvSpPr txBox="1"/>
          <p:nvPr/>
        </p:nvSpPr>
        <p:spPr>
          <a:xfrm>
            <a:off x="10227750" y="5977375"/>
            <a:ext cx="50064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DD7E6B"/>
                </a:solidFill>
                <a:latin typeface="Roboto"/>
                <a:ea typeface="Roboto"/>
                <a:cs typeface="Roboto"/>
                <a:sym typeface="Roboto"/>
              </a:rPr>
              <a:t>Wallet implementing Rafiki</a:t>
            </a:r>
            <a:endParaRPr b="1" sz="3100">
              <a:solidFill>
                <a:srgbClr val="DD7E6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g2179b56e0d7_1_253"/>
          <p:cNvSpPr txBox="1"/>
          <p:nvPr/>
        </p:nvSpPr>
        <p:spPr>
          <a:xfrm>
            <a:off x="19358913" y="4433800"/>
            <a:ext cx="4011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Mojaloop Hub</a:t>
            </a:r>
            <a:endParaRPr sz="27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g2179b56e0d7_1_253"/>
          <p:cNvSpPr/>
          <p:nvPr/>
        </p:nvSpPr>
        <p:spPr>
          <a:xfrm>
            <a:off x="15808865" y="5796936"/>
            <a:ext cx="3865200" cy="1859100"/>
          </a:xfrm>
          <a:prstGeom prst="rect">
            <a:avLst/>
          </a:prstGeom>
          <a:noFill/>
          <a:ln cap="flat" cmpd="sng" w="9525">
            <a:solidFill>
              <a:srgbClr val="2A39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179b56e0d7_1_253"/>
          <p:cNvSpPr/>
          <p:nvPr/>
        </p:nvSpPr>
        <p:spPr>
          <a:xfrm>
            <a:off x="15805117" y="5796931"/>
            <a:ext cx="38652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179b56e0d7_1_253"/>
          <p:cNvSpPr txBox="1"/>
          <p:nvPr/>
        </p:nvSpPr>
        <p:spPr>
          <a:xfrm>
            <a:off x="15805517" y="5954933"/>
            <a:ext cx="38646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Cross-Network Provider</a:t>
            </a:r>
            <a:endParaRPr sz="27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g2179b56e0d7_1_253"/>
          <p:cNvSpPr txBox="1"/>
          <p:nvPr/>
        </p:nvSpPr>
        <p:spPr>
          <a:xfrm>
            <a:off x="15715906" y="6885200"/>
            <a:ext cx="41013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Rafiki-Enabled</a:t>
            </a:r>
            <a:r>
              <a:rPr lang="en-US" sz="3000">
                <a:solidFill>
                  <a:srgbClr val="2A3990"/>
                </a:solidFill>
                <a:latin typeface="Roboto"/>
                <a:ea typeface="Roboto"/>
                <a:cs typeface="Roboto"/>
                <a:sym typeface="Roboto"/>
              </a:rPr>
              <a:t> &amp; Mojaloop Participant</a:t>
            </a:r>
            <a:endParaRPr sz="3000">
              <a:solidFill>
                <a:srgbClr val="2A399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2" name="Google Shape;342;g2179b56e0d7_1_253"/>
          <p:cNvCxnSpPr>
            <a:stCxn id="339" idx="0"/>
            <a:endCxn id="337" idx="1"/>
          </p:cNvCxnSpPr>
          <p:nvPr/>
        </p:nvCxnSpPr>
        <p:spPr>
          <a:xfrm flipH="1" rot="10800000">
            <a:off x="17737717" y="4686931"/>
            <a:ext cx="1621200" cy="11100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g2179b56e0d7_1_6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8000" y="548350"/>
            <a:ext cx="14914900" cy="1295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2179b56e0d7_1_625"/>
          <p:cNvSpPr txBox="1"/>
          <p:nvPr>
            <p:ph type="title"/>
          </p:nvPr>
        </p:nvSpPr>
        <p:spPr>
          <a:xfrm>
            <a:off x="1153550" y="328467"/>
            <a:ext cx="9813300" cy="162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Proposed Demo</a:t>
            </a:r>
            <a:endParaRPr/>
          </a:p>
        </p:txBody>
      </p:sp>
      <p:sp>
        <p:nvSpPr>
          <p:cNvPr id="349" name="Google Shape;349;g2179b56e0d7_1_625"/>
          <p:cNvSpPr txBox="1"/>
          <p:nvPr/>
        </p:nvSpPr>
        <p:spPr>
          <a:xfrm>
            <a:off x="-98601" y="1667375"/>
            <a:ext cx="9813300" cy="12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spAutoFit/>
          </a:bodyPr>
          <a:lstStyle/>
          <a:p>
            <a:pPr indent="-863600" lvl="0" marL="1219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4000"/>
              <a:buChar char="●"/>
            </a:pPr>
            <a:r>
              <a:rPr b="1" lang="en-US" sz="4000"/>
              <a:t>Rafiki</a:t>
            </a:r>
            <a:r>
              <a:rPr lang="en-US" sz="4000"/>
              <a:t> for connecting external Wallets to the Scheme using the Interledger Protocol</a:t>
            </a:r>
            <a:endParaRPr sz="4000"/>
          </a:p>
          <a:p>
            <a:pPr indent="-863600" lvl="0" marL="1219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A </a:t>
            </a:r>
            <a:r>
              <a:rPr b="1" lang="en-US" sz="4000"/>
              <a:t>Cross-Network-Provider</a:t>
            </a:r>
            <a:r>
              <a:rPr lang="en-US" sz="4000"/>
              <a:t> for calculating USD equivalent in Mexican </a:t>
            </a:r>
            <a:r>
              <a:rPr lang="en-US" sz="4000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pesos. This allows</a:t>
            </a:r>
            <a:r>
              <a:rPr lang="en-US" sz="4000"/>
              <a:t> the Scheme to work only in pesos</a:t>
            </a:r>
            <a:endParaRPr sz="4000"/>
          </a:p>
          <a:p>
            <a:pPr indent="-863600" lvl="0" marL="1219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A </a:t>
            </a:r>
            <a:r>
              <a:rPr b="1" lang="en-US" sz="4000"/>
              <a:t>Mojaloop Scheme</a:t>
            </a:r>
            <a:r>
              <a:rPr lang="en-US" sz="4000"/>
              <a:t> that validates accounts, </a:t>
            </a:r>
            <a:r>
              <a:rPr lang="en-US" sz="4000"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prepares quotes and executes transfers</a:t>
            </a:r>
            <a:endParaRPr sz="4000"/>
          </a:p>
          <a:p>
            <a:pPr indent="-863600" lvl="0" marL="1219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A </a:t>
            </a:r>
            <a:r>
              <a:rPr b="1" lang="en-US" sz="4000"/>
              <a:t>Mojaloop Payment Manager</a:t>
            </a:r>
            <a:r>
              <a:rPr lang="en-US" sz="4000"/>
              <a:t> that translates Mojaloop’s APIs into those of a Community Bank’s Core Banking</a:t>
            </a:r>
            <a:endParaRPr sz="4000"/>
          </a:p>
          <a:p>
            <a:pPr indent="-863600" lvl="0" marL="121920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SzPts val="4000"/>
              <a:buChar char="●"/>
            </a:pPr>
            <a:r>
              <a:rPr lang="en-US" sz="4000"/>
              <a:t>A </a:t>
            </a:r>
            <a:r>
              <a:rPr b="1" lang="en-US" sz="4000"/>
              <a:t>Core Banking platform</a:t>
            </a:r>
            <a:r>
              <a:rPr lang="en-US" sz="4000"/>
              <a:t> created by AMUCSS for its network’s community banks</a:t>
            </a:r>
            <a:endParaRPr sz="4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179b56e0d7_1_606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/>
              <a:t>The Sequence Diagram</a:t>
            </a:r>
            <a:endParaRPr/>
          </a:p>
        </p:txBody>
      </p:sp>
      <p:sp>
        <p:nvSpPr>
          <p:cNvPr id="355" name="Google Shape;355;g2179b56e0d7_1_606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56" name="Google Shape;356;g2179b56e0d7_1_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9500" y="2898225"/>
            <a:ext cx="10106546" cy="10817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2179b56e0d7_1_606"/>
          <p:cNvSpPr txBox="1"/>
          <p:nvPr/>
        </p:nvSpPr>
        <p:spPr>
          <a:xfrm>
            <a:off x="3792500" y="2898225"/>
            <a:ext cx="6073800" cy="60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accent1"/>
                </a:solidFill>
              </a:rPr>
              <a:t>Sender</a:t>
            </a:r>
            <a:endParaRPr sz="4200"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accent1"/>
                </a:solidFill>
              </a:rPr>
              <a:t>Wallet provider</a:t>
            </a:r>
            <a:endParaRPr sz="4200"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accent1"/>
                </a:solidFill>
              </a:rPr>
              <a:t>Wallet Rafiki instance</a:t>
            </a:r>
            <a:endParaRPr sz="4200"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accent1"/>
                </a:solidFill>
              </a:rPr>
              <a:t>PCH Rafiki instance</a:t>
            </a:r>
            <a:endParaRPr sz="4200"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accent1"/>
                </a:solidFill>
              </a:rPr>
              <a:t>CNP</a:t>
            </a:r>
            <a:endParaRPr sz="4200"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accent1"/>
                </a:solidFill>
              </a:rPr>
              <a:t>Mojaloop switch</a:t>
            </a:r>
            <a:endParaRPr sz="4200"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accent1"/>
                </a:solidFill>
              </a:rPr>
              <a:t>Address Lookup Service</a:t>
            </a:r>
            <a:endParaRPr sz="4200"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accent1"/>
                </a:solidFill>
              </a:rPr>
              <a:t>Community Bank </a:t>
            </a:r>
            <a:endParaRPr sz="4200">
              <a:solidFill>
                <a:schemeClr val="accen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chemeClr val="accent1"/>
                </a:solidFill>
              </a:rPr>
              <a:t>Banxico</a:t>
            </a:r>
            <a:endParaRPr sz="4200">
              <a:solidFill>
                <a:schemeClr val="accent1"/>
              </a:solidFill>
            </a:endParaRPr>
          </a:p>
        </p:txBody>
      </p:sp>
      <p:sp>
        <p:nvSpPr>
          <p:cNvPr id="358" name="Google Shape;358;g2179b56e0d7_1_606"/>
          <p:cNvSpPr txBox="1"/>
          <p:nvPr/>
        </p:nvSpPr>
        <p:spPr>
          <a:xfrm>
            <a:off x="1676625" y="11973800"/>
            <a:ext cx="645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1"/>
                </a:solidFill>
              </a:rPr>
              <a:t>The PCH Rafiki Demo</a:t>
            </a:r>
            <a:endParaRPr b="1" sz="4000">
              <a:solidFill>
                <a:schemeClr val="accent1"/>
              </a:solidFill>
            </a:endParaRPr>
          </a:p>
        </p:txBody>
      </p:sp>
      <p:sp>
        <p:nvSpPr>
          <p:cNvPr id="359" name="Google Shape;359;g2179b56e0d7_1_606"/>
          <p:cNvSpPr txBox="1"/>
          <p:nvPr/>
        </p:nvSpPr>
        <p:spPr>
          <a:xfrm>
            <a:off x="1676625" y="9964263"/>
            <a:ext cx="6454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 u="sng">
                <a:solidFill>
                  <a:schemeClr val="hlink"/>
                </a:solidFill>
                <a:hlinkClick r:id="rId4"/>
              </a:rPr>
              <a:t>Sequence Diagram in pdf</a:t>
            </a:r>
            <a:endParaRPr b="1" sz="4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179b56e0d7_0_19"/>
          <p:cNvSpPr txBox="1"/>
          <p:nvPr>
            <p:ph type="title"/>
          </p:nvPr>
        </p:nvSpPr>
        <p:spPr>
          <a:xfrm>
            <a:off x="782235" y="5333859"/>
            <a:ext cx="21928500" cy="223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Concluding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g2179b56e0d7_0_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0164792" y="4671173"/>
            <a:ext cx="4124533" cy="1063431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2179b56e0d7_0_127"/>
          <p:cNvSpPr/>
          <p:nvPr/>
        </p:nvSpPr>
        <p:spPr>
          <a:xfrm rot="5400000">
            <a:off x="10975959" y="4722267"/>
            <a:ext cx="2826300" cy="5833500"/>
          </a:xfrm>
          <a:prstGeom prst="homePlate">
            <a:avLst>
              <a:gd fmla="val 27185" name="adj"/>
            </a:avLst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2179b56e0d7_0_127"/>
          <p:cNvSpPr txBox="1"/>
          <p:nvPr>
            <p:ph type="title"/>
          </p:nvPr>
        </p:nvSpPr>
        <p:spPr>
          <a:xfrm>
            <a:off x="831308" y="534533"/>
            <a:ext cx="22724700" cy="162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Account remittances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2179b56e0d7_0_127"/>
          <p:cNvSpPr txBox="1"/>
          <p:nvPr/>
        </p:nvSpPr>
        <p:spPr>
          <a:xfrm>
            <a:off x="-162611" y="1771933"/>
            <a:ext cx="245601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spAutoFit/>
          </a:bodyPr>
          <a:lstStyle/>
          <a:p>
            <a:pPr indent="-89535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Font typeface="Roboto"/>
              <a:buChar char="●"/>
            </a:pPr>
            <a:r>
              <a:rPr lang="en-US" sz="4500">
                <a:latin typeface="Roboto"/>
                <a:ea typeface="Roboto"/>
                <a:cs typeface="Roboto"/>
                <a:sym typeface="Roboto"/>
              </a:rPr>
              <a:t>US-MX 2022 Remittances: most important source of income for many families</a:t>
            </a:r>
            <a:endParaRPr sz="4500">
              <a:latin typeface="Roboto"/>
              <a:ea typeface="Roboto"/>
              <a:cs typeface="Roboto"/>
              <a:sym typeface="Roboto"/>
            </a:endParaRPr>
          </a:p>
          <a:p>
            <a:pPr indent="-895350" lvl="1" marL="2438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Font typeface="Roboto"/>
              <a:buChar char="○"/>
            </a:pPr>
            <a:r>
              <a:rPr lang="en-US" sz="4500">
                <a:latin typeface="Roboto"/>
                <a:ea typeface="Roboto"/>
                <a:cs typeface="Roboto"/>
                <a:sym typeface="Roboto"/>
              </a:rPr>
              <a:t>USD 58.5 billion with average $391/remittance</a:t>
            </a:r>
            <a:endParaRPr sz="4500">
              <a:latin typeface="Roboto"/>
              <a:ea typeface="Roboto"/>
              <a:cs typeface="Roboto"/>
              <a:sym typeface="Roboto"/>
            </a:endParaRPr>
          </a:p>
          <a:p>
            <a:pPr indent="-895350" lvl="1" marL="2438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Font typeface="Roboto"/>
              <a:buChar char="○"/>
            </a:pPr>
            <a:r>
              <a:rPr lang="en-US" sz="4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150 million remittances or 410,000/day</a:t>
            </a:r>
            <a:endParaRPr sz="4500">
              <a:latin typeface="Roboto"/>
              <a:ea typeface="Roboto"/>
              <a:cs typeface="Roboto"/>
              <a:sym typeface="Roboto"/>
            </a:endParaRPr>
          </a:p>
          <a:p>
            <a:pPr indent="-89535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Font typeface="Roboto"/>
              <a:buChar char="●"/>
            </a:pPr>
            <a:r>
              <a:rPr lang="en-US" sz="4500">
                <a:latin typeface="Roboto"/>
                <a:ea typeface="Roboto"/>
                <a:cs typeface="Roboto"/>
                <a:sym typeface="Roboto"/>
              </a:rPr>
              <a:t>Remittances grow faster than FDI (in last 10 years: 56% vs. 19%) </a:t>
            </a:r>
            <a:endParaRPr sz="4500">
              <a:latin typeface="Roboto"/>
              <a:ea typeface="Roboto"/>
              <a:cs typeface="Roboto"/>
              <a:sym typeface="Roboto"/>
            </a:endParaRPr>
          </a:p>
          <a:p>
            <a:pPr indent="-895350" lvl="0" marL="1219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Font typeface="Roboto"/>
              <a:buChar char="●"/>
            </a:pPr>
            <a:r>
              <a:rPr lang="en-US" sz="4500">
                <a:latin typeface="Roboto"/>
                <a:ea typeface="Roboto"/>
                <a:cs typeface="Roboto"/>
                <a:sym typeface="Roboto"/>
              </a:rPr>
              <a:t>But cash remittances can have pernicious effects: inflation, loss of production, inequality</a:t>
            </a:r>
            <a:endParaRPr sz="4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g2179b56e0d7_0_127"/>
          <p:cNvSpPr txBox="1"/>
          <p:nvPr/>
        </p:nvSpPr>
        <p:spPr>
          <a:xfrm>
            <a:off x="8119057" y="6232400"/>
            <a:ext cx="8612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A399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Remittances arriving </a:t>
            </a:r>
            <a:endParaRPr b="1" sz="4000">
              <a:solidFill>
                <a:srgbClr val="2A399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A399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directly into a </a:t>
            </a:r>
            <a:endParaRPr b="1" sz="4000">
              <a:solidFill>
                <a:srgbClr val="2A399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A399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community bank’s account</a:t>
            </a:r>
            <a:endParaRPr b="1" sz="4000">
              <a:solidFill>
                <a:srgbClr val="2A399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4" name="Google Shape;374;g2179b56e0d7_0_127"/>
          <p:cNvSpPr txBox="1"/>
          <p:nvPr/>
        </p:nvSpPr>
        <p:spPr>
          <a:xfrm>
            <a:off x="1229694" y="9782178"/>
            <a:ext cx="61656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rgbClr val="2A399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Higher volume of local savings &amp; investment</a:t>
            </a:r>
            <a:endParaRPr b="1" sz="4300">
              <a:solidFill>
                <a:srgbClr val="2A399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5" name="Google Shape;375;g2179b56e0d7_0_127"/>
          <p:cNvSpPr txBox="1"/>
          <p:nvPr/>
        </p:nvSpPr>
        <p:spPr>
          <a:xfrm>
            <a:off x="4155004" y="11488733"/>
            <a:ext cx="6430500" cy="24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rgbClr val="2A399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Thus, more </a:t>
            </a:r>
            <a:r>
              <a:rPr b="1" lang="en-US" sz="4300">
                <a:solidFill>
                  <a:srgbClr val="2A3990"/>
                </a:solidFill>
                <a:latin typeface="Roboto Condensed"/>
                <a:ea typeface="Roboto Condensed"/>
                <a:cs typeface="Roboto Condensed"/>
                <a:sym typeface="Roboto Condensed"/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credit opportunities </a:t>
            </a:r>
            <a:r>
              <a:rPr b="1" lang="en-US" sz="4300">
                <a:solidFill>
                  <a:srgbClr val="2A399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for local productive projects</a:t>
            </a:r>
            <a:endParaRPr b="1" sz="4300">
              <a:solidFill>
                <a:srgbClr val="2A399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6" name="Google Shape;376;g2179b56e0d7_0_127"/>
          <p:cNvSpPr txBox="1"/>
          <p:nvPr/>
        </p:nvSpPr>
        <p:spPr>
          <a:xfrm>
            <a:off x="16934513" y="9605051"/>
            <a:ext cx="7397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2A399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Thus, less inequality: all the community benefits from credit, not just those receiving remittances</a:t>
            </a:r>
            <a:endParaRPr b="1" sz="4000">
              <a:solidFill>
                <a:srgbClr val="2A399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7" name="Google Shape;377;g2179b56e0d7_0_127"/>
          <p:cNvSpPr txBox="1"/>
          <p:nvPr/>
        </p:nvSpPr>
        <p:spPr>
          <a:xfrm>
            <a:off x="12650076" y="11916465"/>
            <a:ext cx="62673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300">
                <a:solidFill>
                  <a:srgbClr val="2A399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Thus, more employment and local opportunities</a:t>
            </a:r>
            <a:endParaRPr b="1" sz="4300">
              <a:solidFill>
                <a:srgbClr val="2A399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78" name="Google Shape;378;g2179b56e0d7_0_127"/>
          <p:cNvPicPr preferRelativeResize="0"/>
          <p:nvPr/>
        </p:nvPicPr>
        <p:blipFill rotWithShape="1">
          <a:blip r:embed="rId4">
            <a:alphaModFix/>
          </a:blip>
          <a:srcRect b="12614" l="25513" r="23763" t="13530"/>
          <a:stretch/>
        </p:blipFill>
        <p:spPr>
          <a:xfrm>
            <a:off x="7316503" y="6459200"/>
            <a:ext cx="2016127" cy="18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179b56e0d7_1_726"/>
          <p:cNvSpPr txBox="1"/>
          <p:nvPr>
            <p:ph type="title"/>
          </p:nvPr>
        </p:nvSpPr>
        <p:spPr>
          <a:xfrm>
            <a:off x="152400" y="730250"/>
            <a:ext cx="20617500" cy="265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SMB Contigo in San Pablito, Puebla</a:t>
            </a:r>
            <a:endParaRPr/>
          </a:p>
        </p:txBody>
      </p:sp>
      <p:sp>
        <p:nvSpPr>
          <p:cNvPr id="385" name="Google Shape;385;g2179b56e0d7_1_726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6" name="Google Shape;386;g2179b56e0d7_1_726"/>
          <p:cNvPicPr preferRelativeResize="0"/>
          <p:nvPr/>
        </p:nvPicPr>
        <p:blipFill rotWithShape="1">
          <a:blip r:embed="rId3">
            <a:alphaModFix/>
          </a:blip>
          <a:srcRect b="12000" l="0" r="0" t="4949"/>
          <a:stretch/>
        </p:blipFill>
        <p:spPr>
          <a:xfrm>
            <a:off x="304800" y="452050"/>
            <a:ext cx="23619389" cy="122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1" name="Google Shape;391;g2179b56e0d7_0_225"/>
          <p:cNvCxnSpPr/>
          <p:nvPr/>
        </p:nvCxnSpPr>
        <p:spPr>
          <a:xfrm flipH="1" rot="10800000">
            <a:off x="14054830" y="6977833"/>
            <a:ext cx="6512700" cy="22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g2179b56e0d7_0_225"/>
          <p:cNvCxnSpPr/>
          <p:nvPr/>
        </p:nvCxnSpPr>
        <p:spPr>
          <a:xfrm flipH="1" rot="10800000">
            <a:off x="14096969" y="9176033"/>
            <a:ext cx="6512700" cy="22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3" name="Google Shape;393;g2179b56e0d7_0_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53406" y="9742833"/>
            <a:ext cx="1534200" cy="2357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2179b56e0d7_0_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7206" y="4678100"/>
            <a:ext cx="1534400" cy="256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g2179b56e0d7_0_2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10059" y="5602324"/>
            <a:ext cx="716133" cy="716088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g2179b56e0d7_0_225"/>
          <p:cNvSpPr txBox="1"/>
          <p:nvPr/>
        </p:nvSpPr>
        <p:spPr>
          <a:xfrm>
            <a:off x="14280400" y="4616600"/>
            <a:ext cx="7388100" cy="26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Roboto"/>
                <a:ea typeface="Roboto"/>
                <a:cs typeface="Roboto"/>
                <a:sym typeface="Roboto"/>
              </a:rPr>
              <a:t>Website: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6000">
                <a:latin typeface="Roboto"/>
                <a:ea typeface="Roboto"/>
                <a:cs typeface="Roboto"/>
                <a:sym typeface="Roboto"/>
              </a:rPr>
              <a:t>lacamara.mx</a:t>
            </a:r>
            <a:endParaRPr sz="6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g2179b56e0d7_0_225"/>
          <p:cNvSpPr txBox="1"/>
          <p:nvPr/>
        </p:nvSpPr>
        <p:spPr>
          <a:xfrm>
            <a:off x="14280400" y="8911474"/>
            <a:ext cx="69828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latin typeface="Roboto"/>
                <a:ea typeface="Roboto"/>
                <a:cs typeface="Roboto"/>
                <a:sym typeface="Roboto"/>
              </a:rPr>
              <a:t>Email:</a:t>
            </a:r>
            <a:endParaRPr b="1" sz="6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60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aa@lacamara.mx</a:t>
            </a:r>
            <a:endParaRPr sz="6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2700"/>
              </a:spcBef>
              <a:spcAft>
                <a:spcPts val="0"/>
              </a:spcAft>
              <a:buNone/>
            </a:pPr>
            <a:r>
              <a:rPr lang="en-US" sz="60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rv@lacamara.mx</a:t>
            </a:r>
            <a:endParaRPr sz="6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8" name="Google Shape;398;g2179b56e0d7_0_2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2908" y="-420400"/>
            <a:ext cx="15683528" cy="3897867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2179b56e0d7_0_225"/>
          <p:cNvSpPr txBox="1"/>
          <p:nvPr>
            <p:ph type="title"/>
          </p:nvPr>
        </p:nvSpPr>
        <p:spPr>
          <a:xfrm>
            <a:off x="812900" y="6509225"/>
            <a:ext cx="11395500" cy="4172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"/>
          <p:cNvSpPr txBox="1"/>
          <p:nvPr>
            <p:ph type="title"/>
          </p:nvPr>
        </p:nvSpPr>
        <p:spPr>
          <a:xfrm>
            <a:off x="1676619" y="349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Arial"/>
              <a:buNone/>
            </a:pPr>
            <a:r>
              <a:rPr lang="en-US"/>
              <a:t>Who are we?</a:t>
            </a:r>
            <a:endParaRPr/>
          </a:p>
        </p:txBody>
      </p:sp>
      <p:sp>
        <p:nvSpPr>
          <p:cNvPr id="131" name="Google Shape;131;p2"/>
          <p:cNvSpPr txBox="1"/>
          <p:nvPr>
            <p:ph idx="1" type="body"/>
          </p:nvPr>
        </p:nvSpPr>
        <p:spPr>
          <a:xfrm>
            <a:off x="1676625" y="2889250"/>
            <a:ext cx="20705100" cy="82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600"/>
              <a:buChar char="•"/>
            </a:pPr>
            <a:r>
              <a:rPr lang="en-US"/>
              <a:t>We’re creating a Clearinghouse based on AMUCSS’ current operating network of 140 community banks (mainly rural SOFINCOS &amp; SOCAPS)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600"/>
              <a:buChar char="•"/>
            </a:pPr>
            <a:r>
              <a:rPr lang="en-US"/>
              <a:t>The Clearinghouse will provide inclusive financial technology to that network, in order to connect it to SPEI and other networks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600"/>
              <a:buChar char="•"/>
            </a:pPr>
            <a:r>
              <a:rPr lang="en-US"/>
              <a:t>And will provide a fast, cheap entry point for remittances to communities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600"/>
              <a:buChar char="•"/>
            </a:pPr>
            <a:r>
              <a:rPr lang="en-US"/>
              <a:t>So that liquidity can become savings and be reinvested in the community.</a:t>
            </a:r>
            <a:endParaRPr/>
          </a:p>
        </p:txBody>
      </p:sp>
      <p:sp>
        <p:nvSpPr>
          <p:cNvPr id="132" name="Google Shape;132;p2"/>
          <p:cNvSpPr txBox="1"/>
          <p:nvPr>
            <p:ph idx="12" type="sldNum"/>
          </p:nvPr>
        </p:nvSpPr>
        <p:spPr>
          <a:xfrm>
            <a:off x="17223443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" name="Google Shape;133;p2"/>
          <p:cNvSpPr txBox="1"/>
          <p:nvPr/>
        </p:nvSpPr>
        <p:spPr>
          <a:xfrm>
            <a:off x="3813675" y="10872650"/>
            <a:ext cx="16787100" cy="22164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SPEI = Interbank electronic payment system. It is the real-time gross-settlement payment system of the Bank of Mexico, which has less than 100 participants, mainly commercial banks.</a:t>
            </a:r>
            <a:endParaRPr sz="4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179b56e0d7_1_120"/>
          <p:cNvSpPr txBox="1"/>
          <p:nvPr>
            <p:ph type="title"/>
          </p:nvPr>
        </p:nvSpPr>
        <p:spPr>
          <a:xfrm>
            <a:off x="714980" y="567933"/>
            <a:ext cx="12851400" cy="162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6300"/>
              <a:t>Our Leading Organization</a:t>
            </a:r>
            <a:endParaRPr sz="6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7919"/>
          </a:p>
        </p:txBody>
      </p:sp>
      <p:grpSp>
        <p:nvGrpSpPr>
          <p:cNvPr id="139" name="Google Shape;139;g2179b56e0d7_1_120"/>
          <p:cNvGrpSpPr/>
          <p:nvPr/>
        </p:nvGrpSpPr>
        <p:grpSpPr>
          <a:xfrm>
            <a:off x="17968678" y="5150007"/>
            <a:ext cx="6077916" cy="8342507"/>
            <a:chOff x="6212550" y="1304875"/>
            <a:chExt cx="2632500" cy="3416400"/>
          </a:xfrm>
        </p:grpSpPr>
        <p:sp>
          <p:nvSpPr>
            <p:cNvPr id="140" name="Google Shape;140;g2179b56e0d7_1_120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g2179b56e0d7_1_120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243825" lIns="243825" spcFirstLastPara="1" rIns="243825" wrap="square" tIns="2438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g2179b56e0d7_1_120"/>
          <p:cNvSpPr txBox="1"/>
          <p:nvPr>
            <p:ph idx="4294967295" type="body"/>
          </p:nvPr>
        </p:nvSpPr>
        <p:spPr>
          <a:xfrm>
            <a:off x="17969480" y="5149933"/>
            <a:ext cx="6652800" cy="123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lt1"/>
                </a:solidFill>
              </a:rPr>
              <a:t>Isabel Cruz - CEO</a:t>
            </a:r>
            <a:endParaRPr sz="4500">
              <a:solidFill>
                <a:schemeClr val="lt1"/>
              </a:solidFill>
            </a:endParaRPr>
          </a:p>
        </p:txBody>
      </p:sp>
      <p:pic>
        <p:nvPicPr>
          <p:cNvPr id="143" name="Google Shape;143;g2179b56e0d7_1_120"/>
          <p:cNvPicPr preferRelativeResize="0"/>
          <p:nvPr/>
        </p:nvPicPr>
        <p:blipFill rotWithShape="1">
          <a:blip r:embed="rId3">
            <a:alphaModFix/>
          </a:blip>
          <a:srcRect b="0" l="9931" r="-5151" t="0"/>
          <a:stretch/>
        </p:blipFill>
        <p:spPr>
          <a:xfrm>
            <a:off x="18262683" y="7340933"/>
            <a:ext cx="5660870" cy="5944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179b56e0d7_1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4553" y="5533533"/>
            <a:ext cx="12342301" cy="8583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179b56e0d7_1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0606" y="5346133"/>
            <a:ext cx="3528725" cy="834239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179b56e0d7_1_120"/>
          <p:cNvSpPr/>
          <p:nvPr/>
        </p:nvSpPr>
        <p:spPr>
          <a:xfrm>
            <a:off x="9644189" y="8575133"/>
            <a:ext cx="2451600" cy="137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179b56e0d7_1_120"/>
          <p:cNvSpPr txBox="1"/>
          <p:nvPr/>
        </p:nvSpPr>
        <p:spPr>
          <a:xfrm>
            <a:off x="124475" y="1169725"/>
            <a:ext cx="21625500" cy="37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spAutoFit/>
          </a:bodyPr>
          <a:lstStyle/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boto"/>
              <a:buChar char="●"/>
            </a:pPr>
            <a:r>
              <a:rPr lang="en-US" sz="4800">
                <a:latin typeface="Roboto"/>
                <a:ea typeface="Roboto"/>
                <a:cs typeface="Roboto"/>
                <a:sym typeface="Roboto"/>
              </a:rPr>
              <a:t>The Mexican Association of Credit Unions of the Social Sector (</a:t>
            </a:r>
            <a:r>
              <a:rPr lang="en-US" sz="4800">
                <a:latin typeface="Roboto"/>
                <a:ea typeface="Roboto"/>
                <a:cs typeface="Roboto"/>
                <a:sym typeface="Roboto"/>
              </a:rPr>
              <a:t>AMUCSS) is a non-profit community-banks-owned organization 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  <a:p>
            <a:pPr indent="-5334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800"/>
              <a:buFont typeface="Roboto"/>
              <a:buChar char="●"/>
            </a:pPr>
            <a:r>
              <a:rPr lang="en-US" sz="4800">
                <a:latin typeface="Roboto"/>
                <a:ea typeface="Roboto"/>
                <a:cs typeface="Roboto"/>
                <a:sym typeface="Roboto"/>
              </a:rPr>
              <a:t>It assists small marginal communities, helping create local community bank. 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  <a:p>
            <a:pPr indent="-5334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4800"/>
              <a:buFont typeface="Roboto"/>
              <a:buChar char="●"/>
            </a:pPr>
            <a:r>
              <a:rPr lang="en-US" sz="4800">
                <a:latin typeface="Roboto"/>
                <a:ea typeface="Roboto"/>
                <a:cs typeface="Roboto"/>
                <a:sym typeface="Roboto"/>
              </a:rPr>
              <a:t>Its network includes 140 community banks led by local organizations</a:t>
            </a:r>
            <a:endParaRPr sz="4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179b56e0d7_1_715"/>
          <p:cNvSpPr txBox="1"/>
          <p:nvPr>
            <p:ph type="title"/>
          </p:nvPr>
        </p:nvSpPr>
        <p:spPr>
          <a:xfrm>
            <a:off x="152400" y="44450"/>
            <a:ext cx="20617500" cy="228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/>
              <a:t>SMB Contigo in San Pablito, Puebla</a:t>
            </a:r>
            <a:endParaRPr sz="7500"/>
          </a:p>
        </p:txBody>
      </p:sp>
      <p:sp>
        <p:nvSpPr>
          <p:cNvPr id="154" name="Google Shape;154;g2179b56e0d7_1_715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5" name="Google Shape;155;g2179b56e0d7_1_715"/>
          <p:cNvPicPr preferRelativeResize="0"/>
          <p:nvPr/>
        </p:nvPicPr>
        <p:blipFill rotWithShape="1">
          <a:blip r:embed="rId3">
            <a:alphaModFix/>
          </a:blip>
          <a:srcRect b="15537" l="0" r="0" t="5591"/>
          <a:stretch/>
        </p:blipFill>
        <p:spPr>
          <a:xfrm>
            <a:off x="0" y="3807600"/>
            <a:ext cx="20010829" cy="986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2179b56e0d7_1_715"/>
          <p:cNvSpPr txBox="1"/>
          <p:nvPr/>
        </p:nvSpPr>
        <p:spPr>
          <a:xfrm>
            <a:off x="0" y="1905000"/>
            <a:ext cx="196143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000"/>
              <a:buChar char="•"/>
            </a:pPr>
            <a:r>
              <a:rPr lang="en-US" sz="5000">
                <a:solidFill>
                  <a:schemeClr val="dk1"/>
                </a:solidFill>
              </a:rPr>
              <a:t>Small community bank in an Otomí region</a:t>
            </a:r>
            <a:endParaRPr sz="5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000"/>
              <a:buChar char="•"/>
            </a:pPr>
            <a:r>
              <a:rPr lang="en-US" sz="5000">
                <a:solidFill>
                  <a:schemeClr val="dk1"/>
                </a:solidFill>
              </a:rPr>
              <a:t>34 indigenous languages spoken in our community banks</a:t>
            </a:r>
            <a:endParaRPr sz="5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g2179b56e0d7_1_0"/>
          <p:cNvGrpSpPr/>
          <p:nvPr/>
        </p:nvGrpSpPr>
        <p:grpSpPr>
          <a:xfrm>
            <a:off x="5361145" y="9386284"/>
            <a:ext cx="4436555" cy="2226906"/>
            <a:chOff x="6246741" y="2975701"/>
            <a:chExt cx="1663500" cy="531900"/>
          </a:xfrm>
        </p:grpSpPr>
        <p:cxnSp>
          <p:nvCxnSpPr>
            <p:cNvPr id="162" name="Google Shape;162;g2179b56e0d7_1_0"/>
            <p:cNvCxnSpPr/>
            <p:nvPr/>
          </p:nvCxnSpPr>
          <p:spPr>
            <a:xfrm rot="5400000">
              <a:off x="6396591" y="2825851"/>
              <a:ext cx="531900" cy="831600"/>
            </a:xfrm>
            <a:prstGeom prst="bentConnector3">
              <a:avLst>
                <a:gd fmla="val 50000" name="adj1"/>
              </a:avLst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3" name="Google Shape;163;g2179b56e0d7_1_0"/>
            <p:cNvCxnSpPr/>
            <p:nvPr/>
          </p:nvCxnSpPr>
          <p:spPr>
            <a:xfrm flipH="1" rot="-5400000">
              <a:off x="7228341" y="2825701"/>
              <a:ext cx="531900" cy="831900"/>
            </a:xfrm>
            <a:prstGeom prst="bentConnector3">
              <a:avLst>
                <a:gd fmla="val 50000" name="adj1"/>
              </a:avLst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64" name="Google Shape;164;g2179b56e0d7_1_0"/>
          <p:cNvSpPr txBox="1"/>
          <p:nvPr>
            <p:ph type="title"/>
          </p:nvPr>
        </p:nvSpPr>
        <p:spPr>
          <a:xfrm>
            <a:off x="511909" y="569600"/>
            <a:ext cx="9819000" cy="162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7719"/>
              <a:t>Welcome to Mexico</a:t>
            </a:r>
            <a:endParaRPr sz="7719"/>
          </a:p>
        </p:txBody>
      </p:sp>
      <p:sp>
        <p:nvSpPr>
          <p:cNvPr id="165" name="Google Shape;165;g2179b56e0d7_1_0"/>
          <p:cNvSpPr/>
          <p:nvPr/>
        </p:nvSpPr>
        <p:spPr>
          <a:xfrm>
            <a:off x="10857049" y="1375213"/>
            <a:ext cx="3865200" cy="186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2179b56e0d7_1_0"/>
          <p:cNvSpPr/>
          <p:nvPr/>
        </p:nvSpPr>
        <p:spPr>
          <a:xfrm>
            <a:off x="10857080" y="968831"/>
            <a:ext cx="3865200" cy="82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179b56e0d7_1_0"/>
          <p:cNvSpPr txBox="1"/>
          <p:nvPr>
            <p:ph idx="4294967295" type="body"/>
          </p:nvPr>
        </p:nvSpPr>
        <p:spPr>
          <a:xfrm>
            <a:off x="10857080" y="1126800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BANXICO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168" name="Google Shape;168;g2179b56e0d7_1_0"/>
          <p:cNvSpPr txBox="1"/>
          <p:nvPr>
            <p:ph idx="4294967295" type="body"/>
          </p:nvPr>
        </p:nvSpPr>
        <p:spPr>
          <a:xfrm>
            <a:off x="10857080" y="2056800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Bank of Mexico</a:t>
            </a:r>
            <a:endParaRPr sz="3200">
              <a:solidFill>
                <a:schemeClr val="dk1"/>
              </a:solidFill>
            </a:endParaRPr>
          </a:p>
        </p:txBody>
      </p:sp>
      <p:cxnSp>
        <p:nvCxnSpPr>
          <p:cNvPr id="169" name="Google Shape;169;g2179b56e0d7_1_0"/>
          <p:cNvCxnSpPr>
            <a:stCxn id="165" idx="2"/>
            <a:endCxn id="170" idx="0"/>
          </p:cNvCxnSpPr>
          <p:nvPr/>
        </p:nvCxnSpPr>
        <p:spPr>
          <a:xfrm flipH="1" rot="-5400000">
            <a:off x="15022999" y="1001863"/>
            <a:ext cx="1418400" cy="5885100"/>
          </a:xfrm>
          <a:prstGeom prst="bentConnector3">
            <a:avLst>
              <a:gd fmla="val 49999" name="adj1"/>
            </a:avLst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g2179b56e0d7_1_0"/>
          <p:cNvSpPr/>
          <p:nvPr/>
        </p:nvSpPr>
        <p:spPr>
          <a:xfrm>
            <a:off x="1214121" y="7932447"/>
            <a:ext cx="3865200" cy="186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179b56e0d7_1_0"/>
          <p:cNvSpPr/>
          <p:nvPr/>
        </p:nvSpPr>
        <p:spPr>
          <a:xfrm>
            <a:off x="1214158" y="7931531"/>
            <a:ext cx="3865200" cy="82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179b56e0d7_1_0"/>
          <p:cNvSpPr txBox="1"/>
          <p:nvPr>
            <p:ph idx="4294967295" type="body"/>
          </p:nvPr>
        </p:nvSpPr>
        <p:spPr>
          <a:xfrm>
            <a:off x="1214958" y="8089533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SOCAP*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174" name="Google Shape;174;g2179b56e0d7_1_0"/>
          <p:cNvSpPr txBox="1"/>
          <p:nvPr>
            <p:ph idx="4294967295" type="body"/>
          </p:nvPr>
        </p:nvSpPr>
        <p:spPr>
          <a:xfrm>
            <a:off x="1214925" y="9024900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Savings Coop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75" name="Google Shape;175;g2179b56e0d7_1_0"/>
          <p:cNvSpPr/>
          <p:nvPr/>
        </p:nvSpPr>
        <p:spPr>
          <a:xfrm>
            <a:off x="5650864" y="7932447"/>
            <a:ext cx="3865200" cy="186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2179b56e0d7_1_0"/>
          <p:cNvSpPr/>
          <p:nvPr/>
        </p:nvSpPr>
        <p:spPr>
          <a:xfrm>
            <a:off x="5650902" y="7931531"/>
            <a:ext cx="3865200" cy="82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2179b56e0d7_1_0"/>
          <p:cNvSpPr txBox="1"/>
          <p:nvPr>
            <p:ph idx="4294967295" type="body"/>
          </p:nvPr>
        </p:nvSpPr>
        <p:spPr>
          <a:xfrm>
            <a:off x="5651236" y="8089533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SOFIPO*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178" name="Google Shape;178;g2179b56e0d7_1_0"/>
          <p:cNvSpPr txBox="1"/>
          <p:nvPr>
            <p:ph idx="4294967295" type="body"/>
          </p:nvPr>
        </p:nvSpPr>
        <p:spPr>
          <a:xfrm>
            <a:off x="5651302" y="9024900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Community Bank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79" name="Google Shape;179;g2179b56e0d7_1_0"/>
          <p:cNvSpPr/>
          <p:nvPr/>
        </p:nvSpPr>
        <p:spPr>
          <a:xfrm>
            <a:off x="10087507" y="7932447"/>
            <a:ext cx="3865200" cy="186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179b56e0d7_1_0"/>
          <p:cNvSpPr/>
          <p:nvPr/>
        </p:nvSpPr>
        <p:spPr>
          <a:xfrm>
            <a:off x="10087713" y="7931531"/>
            <a:ext cx="3865200" cy="82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179b56e0d7_1_0"/>
          <p:cNvSpPr txBox="1"/>
          <p:nvPr>
            <p:ph idx="4294967295" type="body"/>
          </p:nvPr>
        </p:nvSpPr>
        <p:spPr>
          <a:xfrm>
            <a:off x="10087747" y="8089533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SOFINCO*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182" name="Google Shape;182;g2179b56e0d7_1_0"/>
          <p:cNvSpPr txBox="1"/>
          <p:nvPr>
            <p:ph idx="4294967295" type="body"/>
          </p:nvPr>
        </p:nvSpPr>
        <p:spPr>
          <a:xfrm>
            <a:off x="10087980" y="9024900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Rural Comm. Bank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83" name="Google Shape;183;g2179b56e0d7_1_0"/>
          <p:cNvSpPr/>
          <p:nvPr/>
        </p:nvSpPr>
        <p:spPr>
          <a:xfrm>
            <a:off x="16742155" y="4653603"/>
            <a:ext cx="3865200" cy="185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2179b56e0d7_1_0"/>
          <p:cNvSpPr/>
          <p:nvPr/>
        </p:nvSpPr>
        <p:spPr>
          <a:xfrm>
            <a:off x="16742180" y="4653598"/>
            <a:ext cx="3865200" cy="82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179b56e0d7_1_0"/>
          <p:cNvSpPr txBox="1"/>
          <p:nvPr>
            <p:ph idx="4294967295" type="body"/>
          </p:nvPr>
        </p:nvSpPr>
        <p:spPr>
          <a:xfrm>
            <a:off x="16742780" y="4811600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Bank 1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185" name="Google Shape;185;g2179b56e0d7_1_0"/>
          <p:cNvSpPr txBox="1"/>
          <p:nvPr>
            <p:ph idx="4294967295" type="body"/>
          </p:nvPr>
        </p:nvSpPr>
        <p:spPr>
          <a:xfrm>
            <a:off x="16738746" y="5741833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Commercial Bank</a:t>
            </a:r>
            <a:endParaRPr sz="3200">
              <a:solidFill>
                <a:schemeClr val="dk1"/>
              </a:solidFill>
            </a:endParaRPr>
          </a:p>
        </p:txBody>
      </p:sp>
      <p:grpSp>
        <p:nvGrpSpPr>
          <p:cNvPr id="186" name="Google Shape;186;g2179b56e0d7_1_0"/>
          <p:cNvGrpSpPr/>
          <p:nvPr/>
        </p:nvGrpSpPr>
        <p:grpSpPr>
          <a:xfrm>
            <a:off x="16456877" y="6512703"/>
            <a:ext cx="4436554" cy="1419218"/>
            <a:chOff x="6246758" y="2975626"/>
            <a:chExt cx="1663500" cy="532200"/>
          </a:xfrm>
        </p:grpSpPr>
        <p:cxnSp>
          <p:nvCxnSpPr>
            <p:cNvPr id="187" name="Google Shape;187;g2179b56e0d7_1_0"/>
            <p:cNvCxnSpPr>
              <a:stCxn id="183" idx="2"/>
              <a:endCxn id="188" idx="0"/>
            </p:cNvCxnSpPr>
            <p:nvPr/>
          </p:nvCxnSpPr>
          <p:spPr>
            <a:xfrm rot="5400000">
              <a:off x="6396458" y="2825926"/>
              <a:ext cx="532200" cy="831600"/>
            </a:xfrm>
            <a:prstGeom prst="bentConnector3">
              <a:avLst>
                <a:gd fmla="val 50012" name="adj1"/>
              </a:avLst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" name="Google Shape;189;g2179b56e0d7_1_0"/>
            <p:cNvCxnSpPr>
              <a:stCxn id="183" idx="2"/>
              <a:endCxn id="190" idx="0"/>
            </p:cNvCxnSpPr>
            <p:nvPr/>
          </p:nvCxnSpPr>
          <p:spPr>
            <a:xfrm flipH="1" rot="-5400000">
              <a:off x="7228208" y="2825776"/>
              <a:ext cx="532200" cy="831900"/>
            </a:xfrm>
            <a:prstGeom prst="bentConnector3">
              <a:avLst>
                <a:gd fmla="val 50013" name="adj1"/>
              </a:avLst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91" name="Google Shape;191;g2179b56e0d7_1_0"/>
          <p:cNvSpPr/>
          <p:nvPr/>
        </p:nvSpPr>
        <p:spPr>
          <a:xfrm>
            <a:off x="14524574" y="7931783"/>
            <a:ext cx="3864600" cy="185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179b56e0d7_1_0"/>
          <p:cNvSpPr/>
          <p:nvPr/>
        </p:nvSpPr>
        <p:spPr>
          <a:xfrm>
            <a:off x="14524491" y="7931531"/>
            <a:ext cx="3865200" cy="82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179b56e0d7_1_0"/>
          <p:cNvSpPr txBox="1"/>
          <p:nvPr>
            <p:ph idx="4294967295" type="body"/>
          </p:nvPr>
        </p:nvSpPr>
        <p:spPr>
          <a:xfrm>
            <a:off x="14524924" y="8089533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Client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193" name="Google Shape;193;g2179b56e0d7_1_0"/>
          <p:cNvSpPr txBox="1"/>
          <p:nvPr>
            <p:ph idx="4294967295" type="body"/>
          </p:nvPr>
        </p:nvSpPr>
        <p:spPr>
          <a:xfrm>
            <a:off x="14524724" y="9024900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Physical Person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94" name="Google Shape;194;g2179b56e0d7_1_0"/>
          <p:cNvSpPr/>
          <p:nvPr/>
        </p:nvSpPr>
        <p:spPr>
          <a:xfrm>
            <a:off x="18961377" y="7931783"/>
            <a:ext cx="3864600" cy="185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179b56e0d7_1_0"/>
          <p:cNvSpPr/>
          <p:nvPr/>
        </p:nvSpPr>
        <p:spPr>
          <a:xfrm>
            <a:off x="18961002" y="7931565"/>
            <a:ext cx="3865200" cy="82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179b56e0d7_1_0"/>
          <p:cNvSpPr txBox="1"/>
          <p:nvPr>
            <p:ph idx="4294967295" type="body"/>
          </p:nvPr>
        </p:nvSpPr>
        <p:spPr>
          <a:xfrm>
            <a:off x="18961235" y="8089533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Client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196" name="Google Shape;196;g2179b56e0d7_1_0"/>
          <p:cNvSpPr txBox="1"/>
          <p:nvPr>
            <p:ph idx="4294967295" type="body"/>
          </p:nvPr>
        </p:nvSpPr>
        <p:spPr>
          <a:xfrm>
            <a:off x="18961102" y="9024900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Business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197" name="Google Shape;197;g2179b56e0d7_1_0"/>
          <p:cNvSpPr txBox="1"/>
          <p:nvPr/>
        </p:nvSpPr>
        <p:spPr>
          <a:xfrm>
            <a:off x="13438975" y="10437225"/>
            <a:ext cx="96645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latin typeface="Roboto"/>
                <a:ea typeface="Roboto"/>
                <a:cs typeface="Roboto"/>
                <a:sym typeface="Roboto"/>
              </a:rPr>
              <a:t>The network leaves out community banks, which have access only to very expensive options</a:t>
            </a:r>
            <a:endParaRPr b="1" sz="4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g2179b56e0d7_1_0"/>
          <p:cNvSpPr txBox="1"/>
          <p:nvPr/>
        </p:nvSpPr>
        <p:spPr>
          <a:xfrm>
            <a:off x="6742295" y="4397350"/>
            <a:ext cx="17274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sz="18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g2179b56e0d7_1_0"/>
          <p:cNvSpPr/>
          <p:nvPr/>
        </p:nvSpPr>
        <p:spPr>
          <a:xfrm>
            <a:off x="3347119" y="11182983"/>
            <a:ext cx="3864600" cy="185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179b56e0d7_1_0"/>
          <p:cNvSpPr/>
          <p:nvPr/>
        </p:nvSpPr>
        <p:spPr>
          <a:xfrm>
            <a:off x="3347036" y="11182731"/>
            <a:ext cx="3865200" cy="82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179b56e0d7_1_0"/>
          <p:cNvSpPr txBox="1"/>
          <p:nvPr>
            <p:ph idx="4294967295" type="body"/>
          </p:nvPr>
        </p:nvSpPr>
        <p:spPr>
          <a:xfrm>
            <a:off x="3347469" y="11340733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MFI Client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202" name="Google Shape;202;g2179b56e0d7_1_0"/>
          <p:cNvSpPr txBox="1"/>
          <p:nvPr>
            <p:ph idx="4294967295" type="body"/>
          </p:nvPr>
        </p:nvSpPr>
        <p:spPr>
          <a:xfrm>
            <a:off x="3347269" y="12276100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Physical Person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03" name="Google Shape;203;g2179b56e0d7_1_0"/>
          <p:cNvSpPr/>
          <p:nvPr/>
        </p:nvSpPr>
        <p:spPr>
          <a:xfrm>
            <a:off x="7783922" y="11182983"/>
            <a:ext cx="3864600" cy="185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179b56e0d7_1_0"/>
          <p:cNvSpPr/>
          <p:nvPr/>
        </p:nvSpPr>
        <p:spPr>
          <a:xfrm>
            <a:off x="7783547" y="11182765"/>
            <a:ext cx="3865200" cy="82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179b56e0d7_1_0"/>
          <p:cNvSpPr txBox="1"/>
          <p:nvPr>
            <p:ph idx="4294967295" type="body"/>
          </p:nvPr>
        </p:nvSpPr>
        <p:spPr>
          <a:xfrm>
            <a:off x="7783780" y="11340733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MFI Client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206" name="Google Shape;206;g2179b56e0d7_1_0"/>
          <p:cNvSpPr txBox="1"/>
          <p:nvPr>
            <p:ph idx="4294967295" type="body"/>
          </p:nvPr>
        </p:nvSpPr>
        <p:spPr>
          <a:xfrm>
            <a:off x="7783647" y="12276100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Small Business</a:t>
            </a:r>
            <a:endParaRPr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179b56e0d7_1_50"/>
          <p:cNvSpPr txBox="1"/>
          <p:nvPr>
            <p:ph type="title"/>
          </p:nvPr>
        </p:nvSpPr>
        <p:spPr>
          <a:xfrm>
            <a:off x="357326" y="504325"/>
            <a:ext cx="9643500" cy="1620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6390"/>
              <a:t>The People’s Clearinghouse Solution</a:t>
            </a:r>
            <a:endParaRPr sz="6390"/>
          </a:p>
        </p:txBody>
      </p:sp>
      <p:sp>
        <p:nvSpPr>
          <p:cNvPr id="212" name="Google Shape;212;g2179b56e0d7_1_50"/>
          <p:cNvSpPr/>
          <p:nvPr/>
        </p:nvSpPr>
        <p:spPr>
          <a:xfrm>
            <a:off x="10450675" y="1172013"/>
            <a:ext cx="3865200" cy="186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179b56e0d7_1_50"/>
          <p:cNvSpPr/>
          <p:nvPr/>
        </p:nvSpPr>
        <p:spPr>
          <a:xfrm>
            <a:off x="10450707" y="1172031"/>
            <a:ext cx="3865200" cy="82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179b56e0d7_1_50"/>
          <p:cNvSpPr txBox="1"/>
          <p:nvPr>
            <p:ph idx="4294967295" type="body"/>
          </p:nvPr>
        </p:nvSpPr>
        <p:spPr>
          <a:xfrm>
            <a:off x="10450707" y="1330000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BANXICO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215" name="Google Shape;215;g2179b56e0d7_1_50"/>
          <p:cNvSpPr txBox="1"/>
          <p:nvPr>
            <p:ph idx="4294967295" type="body"/>
          </p:nvPr>
        </p:nvSpPr>
        <p:spPr>
          <a:xfrm>
            <a:off x="10450707" y="2260000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Bank of Mexico</a:t>
            </a:r>
            <a:endParaRPr sz="3200">
              <a:solidFill>
                <a:schemeClr val="dk1"/>
              </a:solidFill>
            </a:endParaRPr>
          </a:p>
        </p:txBody>
      </p:sp>
      <p:grpSp>
        <p:nvGrpSpPr>
          <p:cNvPr id="216" name="Google Shape;216;g2179b56e0d7_1_50"/>
          <p:cNvGrpSpPr/>
          <p:nvPr/>
        </p:nvGrpSpPr>
        <p:grpSpPr>
          <a:xfrm>
            <a:off x="7173024" y="3032013"/>
            <a:ext cx="11094987" cy="1418418"/>
            <a:chOff x="2918119" y="1746583"/>
            <a:chExt cx="4160100" cy="531900"/>
          </a:xfrm>
        </p:grpSpPr>
        <p:cxnSp>
          <p:nvCxnSpPr>
            <p:cNvPr id="217" name="Google Shape;217;g2179b56e0d7_1_50"/>
            <p:cNvCxnSpPr>
              <a:stCxn id="212" idx="2"/>
              <a:endCxn id="218" idx="0"/>
            </p:cNvCxnSpPr>
            <p:nvPr/>
          </p:nvCxnSpPr>
          <p:spPr>
            <a:xfrm rot="5400000">
              <a:off x="3628969" y="1035733"/>
              <a:ext cx="531900" cy="1953600"/>
            </a:xfrm>
            <a:prstGeom prst="bentConnector3">
              <a:avLst>
                <a:gd fmla="val 49999" name="adj1"/>
              </a:avLst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9" name="Google Shape;219;g2179b56e0d7_1_50"/>
            <p:cNvCxnSpPr>
              <a:stCxn id="212" idx="2"/>
              <a:endCxn id="220" idx="0"/>
            </p:cNvCxnSpPr>
            <p:nvPr/>
          </p:nvCxnSpPr>
          <p:spPr>
            <a:xfrm flipH="1" rot="-5400000">
              <a:off x="5709019" y="909283"/>
              <a:ext cx="531900" cy="2206500"/>
            </a:xfrm>
            <a:prstGeom prst="bentConnector3">
              <a:avLst>
                <a:gd fmla="val 49999" name="adj1"/>
              </a:avLst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21" name="Google Shape;221;g2179b56e0d7_1_50"/>
          <p:cNvSpPr/>
          <p:nvPr/>
        </p:nvSpPr>
        <p:spPr>
          <a:xfrm>
            <a:off x="5244243" y="4450403"/>
            <a:ext cx="3865200" cy="185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179b56e0d7_1_50"/>
          <p:cNvSpPr/>
          <p:nvPr/>
        </p:nvSpPr>
        <p:spPr>
          <a:xfrm>
            <a:off x="5240495" y="4450398"/>
            <a:ext cx="3865200" cy="82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179b56e0d7_1_50"/>
          <p:cNvSpPr txBox="1"/>
          <p:nvPr>
            <p:ph idx="4294967295" type="body"/>
          </p:nvPr>
        </p:nvSpPr>
        <p:spPr>
          <a:xfrm>
            <a:off x="5240895" y="4608400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775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The People’s Clearinghouse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223" name="Google Shape;223;g2179b56e0d7_1_50"/>
          <p:cNvSpPr txBox="1"/>
          <p:nvPr>
            <p:ph idx="4294967295" type="body"/>
          </p:nvPr>
        </p:nvSpPr>
        <p:spPr>
          <a:xfrm>
            <a:off x="5240862" y="5538633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852"/>
              <a:buNone/>
            </a:pPr>
            <a:r>
              <a:rPr lang="en-US" sz="3080"/>
              <a:t>Mojaloop Clearinghouse</a:t>
            </a:r>
            <a:endParaRPr sz="3080">
              <a:solidFill>
                <a:schemeClr val="dk1"/>
              </a:solidFill>
            </a:endParaRPr>
          </a:p>
        </p:txBody>
      </p:sp>
      <p:grpSp>
        <p:nvGrpSpPr>
          <p:cNvPr id="224" name="Google Shape;224;g2179b56e0d7_1_50"/>
          <p:cNvGrpSpPr/>
          <p:nvPr/>
        </p:nvGrpSpPr>
        <p:grpSpPr>
          <a:xfrm>
            <a:off x="2740288" y="6309503"/>
            <a:ext cx="8873909" cy="1419218"/>
            <a:chOff x="1256051" y="2975626"/>
            <a:chExt cx="3327300" cy="532200"/>
          </a:xfrm>
        </p:grpSpPr>
        <p:cxnSp>
          <p:nvCxnSpPr>
            <p:cNvPr id="225" name="Google Shape;225;g2179b56e0d7_1_50"/>
            <p:cNvCxnSpPr>
              <a:stCxn id="221" idx="2"/>
              <a:endCxn id="226" idx="0"/>
            </p:cNvCxnSpPr>
            <p:nvPr/>
          </p:nvCxnSpPr>
          <p:spPr>
            <a:xfrm>
              <a:off x="2919551" y="2975626"/>
              <a:ext cx="0" cy="5322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7" name="Google Shape;227;g2179b56e0d7_1_50"/>
            <p:cNvCxnSpPr>
              <a:stCxn id="221" idx="2"/>
              <a:endCxn id="228" idx="0"/>
            </p:cNvCxnSpPr>
            <p:nvPr/>
          </p:nvCxnSpPr>
          <p:spPr>
            <a:xfrm rot="5400000">
              <a:off x="1821701" y="2409976"/>
              <a:ext cx="532200" cy="1663500"/>
            </a:xfrm>
            <a:prstGeom prst="bentConnector3">
              <a:avLst>
                <a:gd fmla="val 50012" name="adj1"/>
              </a:avLst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9" name="Google Shape;229;g2179b56e0d7_1_50"/>
            <p:cNvCxnSpPr>
              <a:stCxn id="221" idx="2"/>
              <a:endCxn id="230" idx="0"/>
            </p:cNvCxnSpPr>
            <p:nvPr/>
          </p:nvCxnSpPr>
          <p:spPr>
            <a:xfrm flipH="1" rot="-5400000">
              <a:off x="3485351" y="2409826"/>
              <a:ext cx="532200" cy="1663800"/>
            </a:xfrm>
            <a:prstGeom prst="bentConnector3">
              <a:avLst>
                <a:gd fmla="val 50012" name="adj1"/>
              </a:avLst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31" name="Google Shape;231;g2179b56e0d7_1_50"/>
          <p:cNvSpPr/>
          <p:nvPr/>
        </p:nvSpPr>
        <p:spPr>
          <a:xfrm>
            <a:off x="807748" y="7729247"/>
            <a:ext cx="3865200" cy="186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179b56e0d7_1_50"/>
          <p:cNvSpPr/>
          <p:nvPr/>
        </p:nvSpPr>
        <p:spPr>
          <a:xfrm>
            <a:off x="807785" y="7728331"/>
            <a:ext cx="3865200" cy="82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179b56e0d7_1_50"/>
          <p:cNvSpPr txBox="1"/>
          <p:nvPr>
            <p:ph idx="4294967295" type="body"/>
          </p:nvPr>
        </p:nvSpPr>
        <p:spPr>
          <a:xfrm>
            <a:off x="808585" y="7886333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Indirect Participant 1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33" name="Google Shape;233;g2179b56e0d7_1_50"/>
          <p:cNvSpPr txBox="1"/>
          <p:nvPr>
            <p:ph idx="4294967295" type="body"/>
          </p:nvPr>
        </p:nvSpPr>
        <p:spPr>
          <a:xfrm>
            <a:off x="808551" y="8821700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Savings’ Coop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34" name="Google Shape;234;g2179b56e0d7_1_50"/>
          <p:cNvSpPr/>
          <p:nvPr/>
        </p:nvSpPr>
        <p:spPr>
          <a:xfrm>
            <a:off x="5244491" y="7729247"/>
            <a:ext cx="3865200" cy="186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179b56e0d7_1_50"/>
          <p:cNvSpPr/>
          <p:nvPr/>
        </p:nvSpPr>
        <p:spPr>
          <a:xfrm>
            <a:off x="5244529" y="7728331"/>
            <a:ext cx="3865200" cy="82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179b56e0d7_1_50"/>
          <p:cNvSpPr txBox="1"/>
          <p:nvPr>
            <p:ph idx="4294967295" type="body"/>
          </p:nvPr>
        </p:nvSpPr>
        <p:spPr>
          <a:xfrm>
            <a:off x="5244862" y="7886333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Indirect Participant 2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36" name="Google Shape;236;g2179b56e0d7_1_50"/>
          <p:cNvSpPr txBox="1"/>
          <p:nvPr>
            <p:ph idx="4294967295" type="body"/>
          </p:nvPr>
        </p:nvSpPr>
        <p:spPr>
          <a:xfrm>
            <a:off x="5244929" y="8821700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Community Bank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37" name="Google Shape;237;g2179b56e0d7_1_50"/>
          <p:cNvSpPr/>
          <p:nvPr/>
        </p:nvSpPr>
        <p:spPr>
          <a:xfrm>
            <a:off x="9681134" y="7729247"/>
            <a:ext cx="3865200" cy="1860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179b56e0d7_1_50"/>
          <p:cNvSpPr/>
          <p:nvPr/>
        </p:nvSpPr>
        <p:spPr>
          <a:xfrm>
            <a:off x="9681340" y="7728331"/>
            <a:ext cx="3865200" cy="82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179b56e0d7_1_50"/>
          <p:cNvSpPr txBox="1"/>
          <p:nvPr>
            <p:ph idx="4294967295" type="body"/>
          </p:nvPr>
        </p:nvSpPr>
        <p:spPr>
          <a:xfrm>
            <a:off x="9681373" y="7886333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</a:rPr>
              <a:t>Indirect Participant 3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39" name="Google Shape;239;g2179b56e0d7_1_50"/>
          <p:cNvSpPr txBox="1"/>
          <p:nvPr>
            <p:ph idx="4294967295" type="body"/>
          </p:nvPr>
        </p:nvSpPr>
        <p:spPr>
          <a:xfrm>
            <a:off x="9681606" y="8821700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Rural Comm. Bank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40" name="Google Shape;240;g2179b56e0d7_1_50"/>
          <p:cNvSpPr/>
          <p:nvPr/>
        </p:nvSpPr>
        <p:spPr>
          <a:xfrm>
            <a:off x="16335781" y="4450403"/>
            <a:ext cx="3865200" cy="185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179b56e0d7_1_50"/>
          <p:cNvSpPr/>
          <p:nvPr/>
        </p:nvSpPr>
        <p:spPr>
          <a:xfrm>
            <a:off x="16335806" y="4450398"/>
            <a:ext cx="3865200" cy="82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179b56e0d7_1_50"/>
          <p:cNvSpPr txBox="1"/>
          <p:nvPr>
            <p:ph idx="4294967295" type="body"/>
          </p:nvPr>
        </p:nvSpPr>
        <p:spPr>
          <a:xfrm>
            <a:off x="16336406" y="4608400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Bank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242" name="Google Shape;242;g2179b56e0d7_1_50"/>
          <p:cNvSpPr txBox="1"/>
          <p:nvPr>
            <p:ph idx="4294967295" type="body"/>
          </p:nvPr>
        </p:nvSpPr>
        <p:spPr>
          <a:xfrm>
            <a:off x="16332372" y="5538633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Commercial Bank</a:t>
            </a:r>
            <a:endParaRPr sz="3200">
              <a:solidFill>
                <a:schemeClr val="dk1"/>
              </a:solidFill>
            </a:endParaRPr>
          </a:p>
        </p:txBody>
      </p:sp>
      <p:grpSp>
        <p:nvGrpSpPr>
          <p:cNvPr id="243" name="Google Shape;243;g2179b56e0d7_1_50"/>
          <p:cNvGrpSpPr/>
          <p:nvPr/>
        </p:nvGrpSpPr>
        <p:grpSpPr>
          <a:xfrm>
            <a:off x="16050504" y="6309503"/>
            <a:ext cx="4436554" cy="1419218"/>
            <a:chOff x="6246758" y="2975626"/>
            <a:chExt cx="1663500" cy="532200"/>
          </a:xfrm>
        </p:grpSpPr>
        <p:cxnSp>
          <p:nvCxnSpPr>
            <p:cNvPr id="244" name="Google Shape;244;g2179b56e0d7_1_50"/>
            <p:cNvCxnSpPr>
              <a:stCxn id="240" idx="2"/>
              <a:endCxn id="245" idx="0"/>
            </p:cNvCxnSpPr>
            <p:nvPr/>
          </p:nvCxnSpPr>
          <p:spPr>
            <a:xfrm rot="5400000">
              <a:off x="6396458" y="2825926"/>
              <a:ext cx="532200" cy="831600"/>
            </a:xfrm>
            <a:prstGeom prst="bentConnector3">
              <a:avLst>
                <a:gd fmla="val 50012" name="adj1"/>
              </a:avLst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6" name="Google Shape;246;g2179b56e0d7_1_50"/>
            <p:cNvCxnSpPr>
              <a:stCxn id="240" idx="2"/>
              <a:endCxn id="247" idx="0"/>
            </p:cNvCxnSpPr>
            <p:nvPr/>
          </p:nvCxnSpPr>
          <p:spPr>
            <a:xfrm flipH="1" rot="-5400000">
              <a:off x="7228208" y="2825776"/>
              <a:ext cx="532200" cy="831900"/>
            </a:xfrm>
            <a:prstGeom prst="bentConnector3">
              <a:avLst>
                <a:gd fmla="val 50013" name="adj1"/>
              </a:avLst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48" name="Google Shape;248;g2179b56e0d7_1_50"/>
          <p:cNvSpPr/>
          <p:nvPr/>
        </p:nvSpPr>
        <p:spPr>
          <a:xfrm>
            <a:off x="14118201" y="7728583"/>
            <a:ext cx="3864600" cy="185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179b56e0d7_1_50"/>
          <p:cNvSpPr/>
          <p:nvPr/>
        </p:nvSpPr>
        <p:spPr>
          <a:xfrm>
            <a:off x="14118117" y="7728331"/>
            <a:ext cx="3865200" cy="82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2179b56e0d7_1_50"/>
          <p:cNvSpPr txBox="1"/>
          <p:nvPr>
            <p:ph idx="4294967295" type="body"/>
          </p:nvPr>
        </p:nvSpPr>
        <p:spPr>
          <a:xfrm>
            <a:off x="14118551" y="7886333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Client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250" name="Google Shape;250;g2179b56e0d7_1_50"/>
          <p:cNvSpPr txBox="1"/>
          <p:nvPr>
            <p:ph idx="4294967295" type="body"/>
          </p:nvPr>
        </p:nvSpPr>
        <p:spPr>
          <a:xfrm>
            <a:off x="14118351" y="8821700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Physical Person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51" name="Google Shape;251;g2179b56e0d7_1_50"/>
          <p:cNvSpPr/>
          <p:nvPr/>
        </p:nvSpPr>
        <p:spPr>
          <a:xfrm>
            <a:off x="18555003" y="7728583"/>
            <a:ext cx="3864600" cy="185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179b56e0d7_1_50"/>
          <p:cNvSpPr/>
          <p:nvPr/>
        </p:nvSpPr>
        <p:spPr>
          <a:xfrm>
            <a:off x="18554628" y="7728365"/>
            <a:ext cx="3865200" cy="82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179b56e0d7_1_50"/>
          <p:cNvSpPr txBox="1"/>
          <p:nvPr>
            <p:ph idx="4294967295" type="body"/>
          </p:nvPr>
        </p:nvSpPr>
        <p:spPr>
          <a:xfrm>
            <a:off x="18554862" y="7886333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Client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253" name="Google Shape;253;g2179b56e0d7_1_50"/>
          <p:cNvSpPr txBox="1"/>
          <p:nvPr>
            <p:ph idx="4294967295" type="body"/>
          </p:nvPr>
        </p:nvSpPr>
        <p:spPr>
          <a:xfrm>
            <a:off x="18554728" y="8821700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Business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54" name="Google Shape;254;g2179b56e0d7_1_50"/>
          <p:cNvSpPr/>
          <p:nvPr/>
        </p:nvSpPr>
        <p:spPr>
          <a:xfrm>
            <a:off x="2940746" y="11386183"/>
            <a:ext cx="3864600" cy="185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2179b56e0d7_1_50"/>
          <p:cNvSpPr/>
          <p:nvPr/>
        </p:nvSpPr>
        <p:spPr>
          <a:xfrm>
            <a:off x="2940662" y="11385931"/>
            <a:ext cx="3865200" cy="82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179b56e0d7_1_50"/>
          <p:cNvSpPr txBox="1"/>
          <p:nvPr>
            <p:ph idx="4294967295" type="body"/>
          </p:nvPr>
        </p:nvSpPr>
        <p:spPr>
          <a:xfrm>
            <a:off x="2941096" y="11543933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MFI Client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257" name="Google Shape;257;g2179b56e0d7_1_50"/>
          <p:cNvSpPr txBox="1"/>
          <p:nvPr>
            <p:ph idx="4294967295" type="body"/>
          </p:nvPr>
        </p:nvSpPr>
        <p:spPr>
          <a:xfrm>
            <a:off x="2940896" y="12479300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Physical Person</a:t>
            </a:r>
            <a:endParaRPr sz="3200">
              <a:solidFill>
                <a:schemeClr val="dk1"/>
              </a:solidFill>
            </a:endParaRPr>
          </a:p>
        </p:txBody>
      </p:sp>
      <p:sp>
        <p:nvSpPr>
          <p:cNvPr id="258" name="Google Shape;258;g2179b56e0d7_1_50"/>
          <p:cNvSpPr/>
          <p:nvPr/>
        </p:nvSpPr>
        <p:spPr>
          <a:xfrm>
            <a:off x="7377548" y="11386183"/>
            <a:ext cx="3864600" cy="185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179b56e0d7_1_50"/>
          <p:cNvSpPr/>
          <p:nvPr/>
        </p:nvSpPr>
        <p:spPr>
          <a:xfrm>
            <a:off x="7377173" y="11385965"/>
            <a:ext cx="3865200" cy="82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179b56e0d7_1_50"/>
          <p:cNvSpPr txBox="1"/>
          <p:nvPr>
            <p:ph idx="4294967295" type="body"/>
          </p:nvPr>
        </p:nvSpPr>
        <p:spPr>
          <a:xfrm>
            <a:off x="7377407" y="11543933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lt1"/>
                </a:solidFill>
              </a:rPr>
              <a:t>MFI Client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261" name="Google Shape;261;g2179b56e0d7_1_50"/>
          <p:cNvSpPr txBox="1"/>
          <p:nvPr>
            <p:ph idx="4294967295" type="body"/>
          </p:nvPr>
        </p:nvSpPr>
        <p:spPr>
          <a:xfrm>
            <a:off x="7377273" y="12479300"/>
            <a:ext cx="3864600" cy="50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</a:rPr>
              <a:t>Small Business</a:t>
            </a:r>
            <a:endParaRPr sz="3200">
              <a:solidFill>
                <a:schemeClr val="dk1"/>
              </a:solidFill>
            </a:endParaRPr>
          </a:p>
        </p:txBody>
      </p:sp>
      <p:grpSp>
        <p:nvGrpSpPr>
          <p:cNvPr id="262" name="Google Shape;262;g2179b56e0d7_1_50"/>
          <p:cNvGrpSpPr/>
          <p:nvPr/>
        </p:nvGrpSpPr>
        <p:grpSpPr>
          <a:xfrm>
            <a:off x="4954771" y="9589484"/>
            <a:ext cx="4436555" cy="2226906"/>
            <a:chOff x="6246741" y="2975701"/>
            <a:chExt cx="1663500" cy="531900"/>
          </a:xfrm>
        </p:grpSpPr>
        <p:cxnSp>
          <p:nvCxnSpPr>
            <p:cNvPr id="263" name="Google Shape;263;g2179b56e0d7_1_50"/>
            <p:cNvCxnSpPr/>
            <p:nvPr/>
          </p:nvCxnSpPr>
          <p:spPr>
            <a:xfrm rot="5400000">
              <a:off x="6396591" y="2825851"/>
              <a:ext cx="531900" cy="831600"/>
            </a:xfrm>
            <a:prstGeom prst="bentConnector3">
              <a:avLst>
                <a:gd fmla="val 50000" name="adj1"/>
              </a:avLst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4" name="Google Shape;264;g2179b56e0d7_1_50"/>
            <p:cNvCxnSpPr/>
            <p:nvPr/>
          </p:nvCxnSpPr>
          <p:spPr>
            <a:xfrm flipH="1" rot="-5400000">
              <a:off x="7228341" y="2825701"/>
              <a:ext cx="531900" cy="831900"/>
            </a:xfrm>
            <a:prstGeom prst="bentConnector3">
              <a:avLst>
                <a:gd fmla="val 50000" name="adj1"/>
              </a:avLst>
            </a:prstGeom>
            <a:noFill/>
            <a:ln cap="flat" cmpd="sng" w="762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65" name="Google Shape;265;g2179b56e0d7_1_50"/>
          <p:cNvSpPr txBox="1"/>
          <p:nvPr/>
        </p:nvSpPr>
        <p:spPr>
          <a:xfrm>
            <a:off x="13820777" y="10270200"/>
            <a:ext cx="104805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25" lIns="243825" spcFirstLastPara="1" rIns="243825" wrap="square" tIns="2438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latin typeface="Roboto"/>
                <a:ea typeface="Roboto"/>
                <a:cs typeface="Roboto"/>
                <a:sym typeface="Roboto"/>
              </a:rPr>
              <a:t>It’s all about giving visibility to rural community banks and connecting them to the national banking network!</a:t>
            </a:r>
            <a:endParaRPr b="1" sz="4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g2179b56e0d7_1_50"/>
          <p:cNvSpPr/>
          <p:nvPr/>
        </p:nvSpPr>
        <p:spPr>
          <a:xfrm>
            <a:off x="503750" y="4230325"/>
            <a:ext cx="13338600" cy="9294300"/>
          </a:xfrm>
          <a:prstGeom prst="rect">
            <a:avLst/>
          </a:prstGeom>
          <a:noFill/>
          <a:ln cap="flat" cmpd="sng" w="1143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243825" lIns="243825" spcFirstLastPara="1" rIns="243825" wrap="square" tIns="2438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179b56e0d7_0_218"/>
          <p:cNvSpPr txBox="1"/>
          <p:nvPr>
            <p:ph type="title"/>
          </p:nvPr>
        </p:nvSpPr>
        <p:spPr>
          <a:xfrm>
            <a:off x="493775" y="1533275"/>
            <a:ext cx="11395500" cy="4172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People’s Clearinghouse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</a:t>
            </a:r>
            <a:endParaRPr/>
          </a:p>
        </p:txBody>
      </p:sp>
      <p:sp>
        <p:nvSpPr>
          <p:cNvPr id="272" name="Google Shape;272;g2179b56e0d7_0_218"/>
          <p:cNvSpPr txBox="1"/>
          <p:nvPr>
            <p:ph idx="2" type="body"/>
          </p:nvPr>
        </p:nvSpPr>
        <p:spPr>
          <a:xfrm>
            <a:off x="12460975" y="1742400"/>
            <a:ext cx="11697600" cy="1182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45720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5500"/>
              <a:t>Mojaloop Use Cases:</a:t>
            </a:r>
            <a:endParaRPr b="1" sz="5500"/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-5334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4800"/>
              <a:buChar char="❖"/>
            </a:pPr>
            <a:r>
              <a:rPr lang="en-US" sz="4800"/>
              <a:t>P2P</a:t>
            </a:r>
            <a:endParaRPr sz="4800"/>
          </a:p>
          <a:p>
            <a:pPr indent="-533400" lvl="1" marL="1371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4800"/>
              <a:buChar char="➢"/>
            </a:pPr>
            <a:r>
              <a:rPr lang="en-US"/>
              <a:t>Towards a digital payment ecosystem</a:t>
            </a:r>
            <a:endParaRPr sz="4800"/>
          </a:p>
          <a:p>
            <a:pPr indent="0" lvl="0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-5334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4800"/>
              <a:buChar char="❖"/>
            </a:pPr>
            <a:r>
              <a:rPr lang="en-US" sz="4800"/>
              <a:t>Cross-border transfers</a:t>
            </a:r>
            <a:endParaRPr sz="4800"/>
          </a:p>
          <a:p>
            <a:pPr indent="-533400" lvl="1" marL="1371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4800"/>
              <a:buChar char="➢"/>
            </a:pPr>
            <a:r>
              <a:rPr lang="en-US"/>
              <a:t>Towards account remittances</a:t>
            </a:r>
            <a:endParaRPr/>
          </a:p>
          <a:p>
            <a:pPr indent="0" lvl="0" marL="1371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334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4800"/>
              <a:buChar char="❖"/>
            </a:pPr>
            <a:r>
              <a:rPr lang="en-US" sz="4800"/>
              <a:t>Bulk transfer </a:t>
            </a:r>
            <a:endParaRPr sz="4800"/>
          </a:p>
          <a:p>
            <a:pPr indent="-533400" lvl="1" marL="1371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4800"/>
              <a:buChar char="➢"/>
            </a:pPr>
            <a:r>
              <a:rPr lang="en-US" sz="4800"/>
              <a:t>Rural gov wages &amp; </a:t>
            </a:r>
            <a:r>
              <a:rPr lang="en-US"/>
              <a:t>social </a:t>
            </a:r>
            <a:r>
              <a:rPr lang="en-US" sz="4800"/>
              <a:t>benefits</a:t>
            </a:r>
            <a:endParaRPr sz="4800"/>
          </a:p>
          <a:p>
            <a:pPr indent="0" lvl="0" marL="9144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  <a:p>
            <a:pPr indent="-5334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4800"/>
              <a:buChar char="❖"/>
            </a:pPr>
            <a:r>
              <a:rPr lang="en-US" sz="4800"/>
              <a:t>3PPI</a:t>
            </a:r>
            <a:endParaRPr sz="4800"/>
          </a:p>
          <a:p>
            <a:pPr indent="-533400" lvl="1" marL="1371600" rtl="0" algn="l">
              <a:lnSpc>
                <a:spcPct val="80000"/>
              </a:lnSpc>
              <a:spcBef>
                <a:spcPts val="1000"/>
              </a:spcBef>
              <a:spcAft>
                <a:spcPts val="1000"/>
              </a:spcAft>
              <a:buSzPts val="4800"/>
              <a:buChar char="➢"/>
            </a:pPr>
            <a:r>
              <a:rPr lang="en-US"/>
              <a:t>App substitution for microbanks</a:t>
            </a:r>
            <a:endParaRPr/>
          </a:p>
        </p:txBody>
      </p:sp>
      <p:sp>
        <p:nvSpPr>
          <p:cNvPr id="273" name="Google Shape;273;g2179b56e0d7_0_218"/>
          <p:cNvSpPr txBox="1"/>
          <p:nvPr/>
        </p:nvSpPr>
        <p:spPr>
          <a:xfrm>
            <a:off x="570550" y="7551100"/>
            <a:ext cx="111663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>
                <a:solidFill>
                  <a:schemeClr val="dk1"/>
                </a:solidFill>
              </a:rPr>
              <a:t>A</a:t>
            </a:r>
            <a:r>
              <a:rPr lang="en-US" sz="5500">
                <a:solidFill>
                  <a:schemeClr val="dk1"/>
                </a:solidFill>
              </a:rPr>
              <a:t>ccount remittances and </a:t>
            </a:r>
            <a:r>
              <a:rPr lang="en-US" sz="5500"/>
              <a:t>a</a:t>
            </a:r>
            <a:r>
              <a:rPr lang="en-US" sz="5500"/>
              <a:t> digital payment ecosystem will provide </a:t>
            </a:r>
            <a:r>
              <a:rPr lang="en-US" sz="5500"/>
              <a:t>additional</a:t>
            </a:r>
            <a:r>
              <a:rPr lang="en-US" sz="5500"/>
              <a:t> liquidity to community banks, which can then lend more to communities</a:t>
            </a:r>
            <a:endParaRPr sz="5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179b56e0d7_1_621"/>
          <p:cNvSpPr txBox="1"/>
          <p:nvPr>
            <p:ph type="title"/>
          </p:nvPr>
        </p:nvSpPr>
        <p:spPr>
          <a:xfrm>
            <a:off x="782235" y="5333859"/>
            <a:ext cx="21928500" cy="223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So… back to the Proof-of-Concept: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Rafiki-enabled remittance flows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179b56e0d7_1_528"/>
          <p:cNvSpPr txBox="1"/>
          <p:nvPr>
            <p:ph type="title"/>
          </p:nvPr>
        </p:nvSpPr>
        <p:spPr>
          <a:xfrm>
            <a:off x="1676619" y="730251"/>
            <a:ext cx="188694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/>
              <a:t>The real-world situation</a:t>
            </a:r>
            <a:endParaRPr/>
          </a:p>
        </p:txBody>
      </p:sp>
      <p:sp>
        <p:nvSpPr>
          <p:cNvPr id="284" name="Google Shape;284;g2179b56e0d7_1_528"/>
          <p:cNvSpPr txBox="1"/>
          <p:nvPr>
            <p:ph idx="1" type="body"/>
          </p:nvPr>
        </p:nvSpPr>
        <p:spPr>
          <a:xfrm>
            <a:off x="1524225" y="3498850"/>
            <a:ext cx="21697500" cy="90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308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5640"/>
              <a:buChar char="•"/>
            </a:pPr>
            <a:r>
              <a:rPr lang="en-US" sz="5640"/>
              <a:t>We want to enable users of mobile wallets in the USA to transfer funds to customers of rural co-operative banks in Mexico.</a:t>
            </a:r>
            <a:endParaRPr sz="5640"/>
          </a:p>
          <a:p>
            <a:pPr indent="-516889" lvl="1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020"/>
              <a:buChar char="•"/>
            </a:pPr>
            <a:r>
              <a:rPr lang="en-US" sz="5020"/>
              <a:t>Reminder: this is clearing funds. Settling happens elsewhere, though under our management.</a:t>
            </a:r>
            <a:endParaRPr sz="5020"/>
          </a:p>
          <a:p>
            <a:pPr indent="-51308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5640"/>
              <a:buChar char="•"/>
            </a:pPr>
            <a:r>
              <a:rPr lang="en-US" sz="5640"/>
              <a:t>We will use Rafiki to enable any mobile wallet in the USA to connect to the Mojaloop network via a Cross-Network Provider.</a:t>
            </a:r>
            <a:endParaRPr sz="5640"/>
          </a:p>
          <a:p>
            <a:pPr indent="-513080" lvl="0" marL="4572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5640"/>
              <a:buChar char="•"/>
            </a:pPr>
            <a:r>
              <a:rPr lang="en-US" sz="5640"/>
              <a:t>There is no FX conversion:</a:t>
            </a:r>
            <a:endParaRPr sz="5640"/>
          </a:p>
          <a:p>
            <a:pPr indent="-516889" lvl="1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020"/>
              <a:buChar char="•"/>
            </a:pPr>
            <a:r>
              <a:rPr lang="en-US" sz="5020"/>
              <a:t>The Rafiki network will transact in USD</a:t>
            </a:r>
            <a:endParaRPr sz="5020"/>
          </a:p>
          <a:p>
            <a:pPr indent="-516889" lvl="1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020"/>
              <a:buChar char="•"/>
            </a:pPr>
            <a:r>
              <a:rPr lang="en-US" sz="5020"/>
              <a:t>The Mojaloop network will transact in MXN</a:t>
            </a:r>
            <a:endParaRPr sz="5020"/>
          </a:p>
          <a:p>
            <a:pPr indent="-516889" lvl="1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020"/>
              <a:buChar char="•"/>
            </a:pPr>
            <a:r>
              <a:rPr lang="en-US" sz="5020"/>
              <a:t>Currency conversion will use rates quoted by the Central Bank of Mexico, and applied by the CNP</a:t>
            </a:r>
            <a:endParaRPr sz="5640"/>
          </a:p>
        </p:txBody>
      </p:sp>
      <p:sp>
        <p:nvSpPr>
          <p:cNvPr id="285" name="Google Shape;285;g2179b56e0d7_1_528"/>
          <p:cNvSpPr txBox="1"/>
          <p:nvPr>
            <p:ph idx="12" type="sldNum"/>
          </p:nvPr>
        </p:nvSpPr>
        <p:spPr>
          <a:xfrm>
            <a:off x="17223443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Mojaloop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A3FF"/>
      </a:accent1>
      <a:accent2>
        <a:srgbClr val="FC440F"/>
      </a:accent2>
      <a:accent3>
        <a:srgbClr val="0010BE"/>
      </a:accent3>
      <a:accent4>
        <a:srgbClr val="FDE74C"/>
      </a:accent4>
      <a:accent5>
        <a:srgbClr val="00DFB1"/>
      </a:accent5>
      <a:accent6>
        <a:srgbClr val="BE009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2020-01-08T21:13:28Z</dcterms:created>
  <dc:creator>Tudor Vedeanu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0x01010028AAC203550B4E40A8ED4C6A11385C01</vt:lpwstr>
  </property>
</Properties>
</file>